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705" r:id="rId5"/>
  </p:sldMasterIdLst>
  <p:notesMasterIdLst>
    <p:notesMasterId r:id="rId55"/>
  </p:notesMasterIdLst>
  <p:sldIdLst>
    <p:sldId id="256" r:id="rId6"/>
    <p:sldId id="257" r:id="rId7"/>
    <p:sldId id="317" r:id="rId8"/>
    <p:sldId id="319" r:id="rId9"/>
    <p:sldId id="321" r:id="rId10"/>
    <p:sldId id="322" r:id="rId11"/>
    <p:sldId id="323" r:id="rId12"/>
    <p:sldId id="324" r:id="rId13"/>
    <p:sldId id="325" r:id="rId14"/>
    <p:sldId id="32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44" r:id="rId30"/>
    <p:sldId id="348" r:id="rId31"/>
    <p:sldId id="355" r:id="rId32"/>
    <p:sldId id="350" r:id="rId33"/>
    <p:sldId id="351" r:id="rId34"/>
    <p:sldId id="352" r:id="rId35"/>
    <p:sldId id="353" r:id="rId36"/>
    <p:sldId id="354" r:id="rId37"/>
    <p:sldId id="328" r:id="rId38"/>
    <p:sldId id="329" r:id="rId39"/>
    <p:sldId id="330" r:id="rId40"/>
    <p:sldId id="331" r:id="rId41"/>
    <p:sldId id="346" r:id="rId42"/>
    <p:sldId id="333" r:id="rId43"/>
    <p:sldId id="334" r:id="rId44"/>
    <p:sldId id="335" r:id="rId45"/>
    <p:sldId id="336" r:id="rId46"/>
    <p:sldId id="337" r:id="rId47"/>
    <p:sldId id="338" r:id="rId48"/>
    <p:sldId id="339" r:id="rId49"/>
    <p:sldId id="340" r:id="rId50"/>
    <p:sldId id="341" r:id="rId51"/>
    <p:sldId id="342" r:id="rId52"/>
    <p:sldId id="332" r:id="rId53"/>
    <p:sldId id="2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4707" autoAdjust="0"/>
  </p:normalViewPr>
  <p:slideViewPr>
    <p:cSldViewPr>
      <p:cViewPr varScale="1">
        <p:scale>
          <a:sx n="110" d="100"/>
          <a:sy n="110" d="100"/>
        </p:scale>
        <p:origin x="1914" y="108"/>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ne%20Mitchell\Documents\Anne's%20stuff\ECPR%20Small%20Jobs-in-progress\CEELO%20fed%20research%20center\Georgia\SRTC-NWLC_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nne%20Mitchell\Documents\Anne's%20stuff\ECPR%20Small%20Jobs-in-progress\CEELO%20fed%20research%20center\Georgia\SRTC-NWLC_Char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65000"/>
                    <a:lumOff val="35000"/>
                  </a:schemeClr>
                </a:solidFill>
                <a:latin typeface="Arial Narrow" panose="020B0606020202030204" pitchFamily="34" charset="0"/>
              </a:defRPr>
            </a:pPr>
            <a:r>
              <a:rPr lang="en-US" sz="1600" dirty="0" smtClean="0">
                <a:solidFill>
                  <a:schemeClr val="tx1">
                    <a:lumMod val="65000"/>
                    <a:lumOff val="35000"/>
                  </a:schemeClr>
                </a:solidFill>
                <a:latin typeface="Arial Narrow" panose="020B0606020202030204" pitchFamily="34" charset="0"/>
              </a:rPr>
              <a:t>Quality </a:t>
            </a:r>
            <a:r>
              <a:rPr lang="en-US" sz="1600" dirty="0">
                <a:solidFill>
                  <a:schemeClr val="tx1">
                    <a:lumMod val="65000"/>
                    <a:lumOff val="35000"/>
                  </a:schemeClr>
                </a:solidFill>
                <a:latin typeface="Arial Narrow" panose="020B0606020202030204" pitchFamily="34" charset="0"/>
              </a:rPr>
              <a:t>Ratings of Child Care Centers Participating</a:t>
            </a:r>
            <a:r>
              <a:rPr lang="en-US" sz="1600" baseline="0" dirty="0">
                <a:solidFill>
                  <a:schemeClr val="tx1">
                    <a:lumMod val="65000"/>
                    <a:lumOff val="35000"/>
                  </a:schemeClr>
                </a:solidFill>
                <a:latin typeface="Arial Narrow" panose="020B0606020202030204" pitchFamily="34" charset="0"/>
              </a:rPr>
              <a:t> in Quality </a:t>
            </a:r>
            <a:r>
              <a:rPr lang="en-US" sz="1600" baseline="0" dirty="0" smtClean="0">
                <a:solidFill>
                  <a:schemeClr val="tx1">
                    <a:lumMod val="65000"/>
                    <a:lumOff val="35000"/>
                  </a:schemeClr>
                </a:solidFill>
                <a:latin typeface="Arial Narrow" panose="020B0606020202030204" pitchFamily="34" charset="0"/>
              </a:rPr>
              <a:t>Start </a:t>
            </a:r>
          </a:p>
          <a:p>
            <a:pPr>
              <a:defRPr sz="1600">
                <a:solidFill>
                  <a:schemeClr val="tx1">
                    <a:lumMod val="65000"/>
                    <a:lumOff val="35000"/>
                  </a:schemeClr>
                </a:solidFill>
                <a:latin typeface="Arial Narrow" panose="020B0606020202030204" pitchFamily="34" charset="0"/>
              </a:defRPr>
            </a:pPr>
            <a:r>
              <a:rPr lang="en-US" sz="1200" b="1" i="0" u="none" strike="noStrike" baseline="0" dirty="0" smtClean="0">
                <a:effectLst/>
              </a:rPr>
              <a:t>(Source: NWLC, used with permission)</a:t>
            </a:r>
            <a:endParaRPr lang="en-US" sz="1200" dirty="0">
              <a:solidFill>
                <a:schemeClr val="tx1">
                  <a:lumMod val="65000"/>
                  <a:lumOff val="35000"/>
                </a:schemeClr>
              </a:solidFill>
              <a:latin typeface="Arial Narrow" panose="020B0606020202030204" pitchFamily="34" charset="0"/>
            </a:endParaRPr>
          </a:p>
        </c:rich>
      </c:tx>
      <c:layout>
        <c:manualLayout>
          <c:xMode val="edge"/>
          <c:yMode val="edge"/>
          <c:x val="0.18563515883384532"/>
          <c:y val="1.4352345331441987E-2"/>
        </c:manualLayout>
      </c:layout>
      <c:overlay val="0"/>
    </c:title>
    <c:autoTitleDeleted val="0"/>
    <c:plotArea>
      <c:layout>
        <c:manualLayout>
          <c:layoutTarget val="inner"/>
          <c:xMode val="edge"/>
          <c:yMode val="edge"/>
          <c:x val="0.16556995397996774"/>
          <c:y val="0.14200956340843565"/>
          <c:w val="0.82645794836183595"/>
          <c:h val="0.53690586940857488"/>
        </c:manualLayout>
      </c:layout>
      <c:barChart>
        <c:barDir val="col"/>
        <c:grouping val="stacked"/>
        <c:varyColors val="0"/>
        <c:ser>
          <c:idx val="0"/>
          <c:order val="0"/>
          <c:tx>
            <c:strRef>
              <c:f>'[2]Center Stars'!$A$4</c:f>
              <c:strCache>
                <c:ptCount val="1"/>
                <c:pt idx="0">
                  <c:v>1 Star Centers</c:v>
                </c:pt>
              </c:strCache>
            </c:strRef>
          </c:tx>
          <c:spPr>
            <a:pattFill prst="lgConfetti">
              <a:fgClr>
                <a:schemeClr val="accent1">
                  <a:lumMod val="40000"/>
                  <a:lumOff val="60000"/>
                </a:schemeClr>
              </a:fgClr>
              <a:bgClr>
                <a:schemeClr val="accent1"/>
              </a:bgClr>
            </a:pattFill>
            <a:ln w="9525">
              <a:solidFill>
                <a:schemeClr val="accent1"/>
              </a:solidFill>
            </a:ln>
            <a:effectLst/>
          </c:spPr>
          <c:invertIfNegative val="0"/>
          <c:cat>
            <c:numRef>
              <c:f>'[2]Center Stars'!$B$3:$E$3</c:f>
              <c:numCache>
                <c:formatCode>General</c:formatCode>
                <c:ptCount val="4"/>
                <c:pt idx="0">
                  <c:v>2008</c:v>
                </c:pt>
                <c:pt idx="1">
                  <c:v>2009</c:v>
                </c:pt>
                <c:pt idx="2">
                  <c:v>2010</c:v>
                </c:pt>
                <c:pt idx="3">
                  <c:v>2011</c:v>
                </c:pt>
              </c:numCache>
            </c:numRef>
          </c:cat>
          <c:val>
            <c:numRef>
              <c:f>'[2]Center Stars'!$B$4:$E$4</c:f>
              <c:numCache>
                <c:formatCode>General</c:formatCode>
                <c:ptCount val="4"/>
                <c:pt idx="0">
                  <c:v>411</c:v>
                </c:pt>
                <c:pt idx="1">
                  <c:v>569</c:v>
                </c:pt>
                <c:pt idx="2">
                  <c:v>561</c:v>
                </c:pt>
                <c:pt idx="3">
                  <c:v>464</c:v>
                </c:pt>
              </c:numCache>
            </c:numRef>
          </c:val>
        </c:ser>
        <c:ser>
          <c:idx val="1"/>
          <c:order val="1"/>
          <c:tx>
            <c:strRef>
              <c:f>'[2]Center Stars'!$A$5</c:f>
              <c:strCache>
                <c:ptCount val="1"/>
                <c:pt idx="0">
                  <c:v>2 Star Centers</c:v>
                </c:pt>
              </c:strCache>
            </c:strRef>
          </c:tx>
          <c:spPr>
            <a:pattFill prst="lgConfetti">
              <a:fgClr>
                <a:schemeClr val="accent2">
                  <a:lumMod val="40000"/>
                  <a:lumOff val="60000"/>
                </a:schemeClr>
              </a:fgClr>
              <a:bgClr>
                <a:schemeClr val="accent2"/>
              </a:bgClr>
            </a:pattFill>
            <a:ln>
              <a:solidFill>
                <a:schemeClr val="accent2"/>
              </a:solidFill>
            </a:ln>
            <a:effectLst/>
          </c:spPr>
          <c:invertIfNegative val="0"/>
          <c:cat>
            <c:numRef>
              <c:f>'[2]Center Stars'!$B$3:$E$3</c:f>
              <c:numCache>
                <c:formatCode>General</c:formatCode>
                <c:ptCount val="4"/>
                <c:pt idx="0">
                  <c:v>2008</c:v>
                </c:pt>
                <c:pt idx="1">
                  <c:v>2009</c:v>
                </c:pt>
                <c:pt idx="2">
                  <c:v>2010</c:v>
                </c:pt>
                <c:pt idx="3">
                  <c:v>2011</c:v>
                </c:pt>
              </c:numCache>
            </c:numRef>
          </c:cat>
          <c:val>
            <c:numRef>
              <c:f>'[2]Center Stars'!$B$5:$E$5</c:f>
              <c:numCache>
                <c:formatCode>General</c:formatCode>
                <c:ptCount val="4"/>
                <c:pt idx="0">
                  <c:v>61</c:v>
                </c:pt>
                <c:pt idx="1">
                  <c:v>144</c:v>
                </c:pt>
                <c:pt idx="2">
                  <c:v>269</c:v>
                </c:pt>
                <c:pt idx="3">
                  <c:v>330</c:v>
                </c:pt>
              </c:numCache>
            </c:numRef>
          </c:val>
        </c:ser>
        <c:ser>
          <c:idx val="2"/>
          <c:order val="2"/>
          <c:tx>
            <c:strRef>
              <c:f>'[2]Center Stars'!$A$6</c:f>
              <c:strCache>
                <c:ptCount val="1"/>
                <c:pt idx="0">
                  <c:v>3 Star Centers</c:v>
                </c:pt>
              </c:strCache>
            </c:strRef>
          </c:tx>
          <c:spPr>
            <a:pattFill prst="lgConfetti">
              <a:fgClr>
                <a:schemeClr val="accent3">
                  <a:lumMod val="40000"/>
                  <a:lumOff val="60000"/>
                </a:schemeClr>
              </a:fgClr>
              <a:bgClr>
                <a:schemeClr val="accent3"/>
              </a:bgClr>
            </a:pattFill>
            <a:ln>
              <a:solidFill>
                <a:schemeClr val="accent3"/>
              </a:solidFill>
            </a:ln>
            <a:effectLst/>
          </c:spPr>
          <c:invertIfNegative val="0"/>
          <c:cat>
            <c:numRef>
              <c:f>'[2]Center Stars'!$B$3:$E$3</c:f>
              <c:numCache>
                <c:formatCode>General</c:formatCode>
                <c:ptCount val="4"/>
                <c:pt idx="0">
                  <c:v>2008</c:v>
                </c:pt>
                <c:pt idx="1">
                  <c:v>2009</c:v>
                </c:pt>
                <c:pt idx="2">
                  <c:v>2010</c:v>
                </c:pt>
                <c:pt idx="3">
                  <c:v>2011</c:v>
                </c:pt>
              </c:numCache>
            </c:numRef>
          </c:cat>
          <c:val>
            <c:numRef>
              <c:f>'[2]Center Stars'!$B$6:$E$6</c:f>
              <c:numCache>
                <c:formatCode>General</c:formatCode>
                <c:ptCount val="4"/>
                <c:pt idx="0">
                  <c:v>4</c:v>
                </c:pt>
                <c:pt idx="1">
                  <c:v>17</c:v>
                </c:pt>
                <c:pt idx="2">
                  <c:v>27</c:v>
                </c:pt>
                <c:pt idx="3">
                  <c:v>45</c:v>
                </c:pt>
              </c:numCache>
            </c:numRef>
          </c:val>
        </c:ser>
        <c:ser>
          <c:idx val="3"/>
          <c:order val="3"/>
          <c:tx>
            <c:strRef>
              <c:f>'[2]Center Stars'!$A$7</c:f>
              <c:strCache>
                <c:ptCount val="1"/>
                <c:pt idx="0">
                  <c:v>4 Star Centers</c:v>
                </c:pt>
              </c:strCache>
            </c:strRef>
          </c:tx>
          <c:spPr>
            <a:pattFill prst="lgConfetti">
              <a:fgClr>
                <a:schemeClr val="accent4">
                  <a:lumMod val="40000"/>
                  <a:lumOff val="60000"/>
                </a:schemeClr>
              </a:fgClr>
              <a:bgClr>
                <a:schemeClr val="accent4"/>
              </a:bgClr>
            </a:pattFill>
            <a:ln>
              <a:solidFill>
                <a:schemeClr val="accent4"/>
              </a:solidFill>
            </a:ln>
            <a:effectLst/>
          </c:spPr>
          <c:invertIfNegative val="0"/>
          <c:cat>
            <c:numRef>
              <c:f>'[2]Center Stars'!$B$3:$E$3</c:f>
              <c:numCache>
                <c:formatCode>General</c:formatCode>
                <c:ptCount val="4"/>
                <c:pt idx="0">
                  <c:v>2008</c:v>
                </c:pt>
                <c:pt idx="1">
                  <c:v>2009</c:v>
                </c:pt>
                <c:pt idx="2">
                  <c:v>2010</c:v>
                </c:pt>
                <c:pt idx="3">
                  <c:v>2011</c:v>
                </c:pt>
              </c:numCache>
            </c:numRef>
          </c:cat>
          <c:val>
            <c:numRef>
              <c:f>'[2]Center Stars'!$B$7:$E$7</c:f>
              <c:numCache>
                <c:formatCode>General</c:formatCode>
                <c:ptCount val="4"/>
                <c:pt idx="0">
                  <c:v>7</c:v>
                </c:pt>
                <c:pt idx="1">
                  <c:v>19</c:v>
                </c:pt>
                <c:pt idx="2">
                  <c:v>39</c:v>
                </c:pt>
                <c:pt idx="3">
                  <c:v>78</c:v>
                </c:pt>
              </c:numCache>
            </c:numRef>
          </c:val>
        </c:ser>
        <c:ser>
          <c:idx val="4"/>
          <c:order val="4"/>
          <c:tx>
            <c:strRef>
              <c:f>'[2]Center Stars'!$A$8</c:f>
              <c:strCache>
                <c:ptCount val="1"/>
                <c:pt idx="0">
                  <c:v>5 Star Centers</c:v>
                </c:pt>
              </c:strCache>
            </c:strRef>
          </c:tx>
          <c:spPr>
            <a:pattFill prst="pct90">
              <a:fgClr>
                <a:schemeClr val="accent5"/>
              </a:fgClr>
              <a:bgClr>
                <a:schemeClr val="accent5">
                  <a:lumMod val="25000"/>
                  <a:lumOff val="75000"/>
                </a:schemeClr>
              </a:bgClr>
            </a:pattFill>
            <a:ln>
              <a:solidFill>
                <a:schemeClr val="accent5"/>
              </a:solidFill>
            </a:ln>
            <a:effectLst/>
          </c:spPr>
          <c:invertIfNegative val="0"/>
          <c:cat>
            <c:numRef>
              <c:f>'[2]Center Stars'!$B$3:$E$3</c:f>
              <c:numCache>
                <c:formatCode>General</c:formatCode>
                <c:ptCount val="4"/>
                <c:pt idx="0">
                  <c:v>2008</c:v>
                </c:pt>
                <c:pt idx="1">
                  <c:v>2009</c:v>
                </c:pt>
                <c:pt idx="2">
                  <c:v>2010</c:v>
                </c:pt>
                <c:pt idx="3">
                  <c:v>2011</c:v>
                </c:pt>
              </c:numCache>
            </c:numRef>
          </c:cat>
          <c:val>
            <c:numRef>
              <c:f>'[2]Center Stars'!$B$8:$E$8</c:f>
              <c:numCache>
                <c:formatCode>General</c:formatCode>
                <c:ptCount val="4"/>
                <c:pt idx="0">
                  <c:v>1</c:v>
                </c:pt>
                <c:pt idx="1">
                  <c:v>3</c:v>
                </c:pt>
                <c:pt idx="2">
                  <c:v>5</c:v>
                </c:pt>
                <c:pt idx="3">
                  <c:v>7</c:v>
                </c:pt>
              </c:numCache>
            </c:numRef>
          </c:val>
        </c:ser>
        <c:dLbls>
          <c:showLegendKey val="0"/>
          <c:showVal val="0"/>
          <c:showCatName val="0"/>
          <c:showSerName val="0"/>
          <c:showPercent val="0"/>
          <c:showBubbleSize val="0"/>
        </c:dLbls>
        <c:gapWidth val="95"/>
        <c:overlap val="100"/>
        <c:axId val="-311783056"/>
        <c:axId val="-311792304"/>
      </c:barChart>
      <c:lineChart>
        <c:grouping val="standard"/>
        <c:varyColors val="0"/>
        <c:ser>
          <c:idx val="5"/>
          <c:order val="5"/>
          <c:tx>
            <c:strRef>
              <c:f>'[2]Center Stars'!$A$9</c:f>
              <c:strCache>
                <c:ptCount val="1"/>
                <c:pt idx="0">
                  <c:v>Total </c:v>
                </c:pt>
              </c:strCache>
            </c:strRef>
          </c:tx>
          <c:spPr>
            <a:ln>
              <a:noFill/>
            </a:ln>
          </c:spPr>
          <c:marker>
            <c:symbol val="none"/>
          </c:marker>
          <c:dLbls>
            <c:spPr>
              <a:noFill/>
              <a:ln>
                <a:noFill/>
              </a:ln>
              <a:effectLst/>
            </c:spPr>
            <c:txPr>
              <a:bodyPr/>
              <a:lstStyle/>
              <a:p>
                <a:pPr>
                  <a:defRPr sz="1200">
                    <a:solidFill>
                      <a:schemeClr val="tx1">
                        <a:lumMod val="65000"/>
                        <a:lumOff val="3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'[2]Center Stars'!$B$3:$E$3</c:f>
              <c:numCache>
                <c:formatCode>General</c:formatCode>
                <c:ptCount val="4"/>
                <c:pt idx="0">
                  <c:v>2008</c:v>
                </c:pt>
                <c:pt idx="1">
                  <c:v>2009</c:v>
                </c:pt>
                <c:pt idx="2">
                  <c:v>2010</c:v>
                </c:pt>
                <c:pt idx="3">
                  <c:v>2011</c:v>
                </c:pt>
              </c:numCache>
            </c:numRef>
          </c:cat>
          <c:val>
            <c:numRef>
              <c:f>'[2]Center Stars'!$B$9:$E$9</c:f>
              <c:numCache>
                <c:formatCode>General</c:formatCode>
                <c:ptCount val="4"/>
                <c:pt idx="0">
                  <c:v>484</c:v>
                </c:pt>
                <c:pt idx="1">
                  <c:v>752</c:v>
                </c:pt>
                <c:pt idx="2">
                  <c:v>901</c:v>
                </c:pt>
                <c:pt idx="3">
                  <c:v>924</c:v>
                </c:pt>
              </c:numCache>
            </c:numRef>
          </c:val>
          <c:smooth val="0"/>
        </c:ser>
        <c:dLbls>
          <c:showLegendKey val="0"/>
          <c:showVal val="0"/>
          <c:showCatName val="0"/>
          <c:showSerName val="0"/>
          <c:showPercent val="0"/>
          <c:showBubbleSize val="0"/>
        </c:dLbls>
        <c:marker val="1"/>
        <c:smooth val="0"/>
        <c:axId val="-311783056"/>
        <c:axId val="-311792304"/>
      </c:lineChart>
      <c:catAx>
        <c:axId val="-311783056"/>
        <c:scaling>
          <c:orientation val="minMax"/>
        </c:scaling>
        <c:delete val="0"/>
        <c:axPos val="b"/>
        <c:numFmt formatCode="General" sourceLinked="1"/>
        <c:majorTickMark val="none"/>
        <c:minorTickMark val="none"/>
        <c:tickLblPos val="nextTo"/>
        <c:txPr>
          <a:bodyPr/>
          <a:lstStyle/>
          <a:p>
            <a:pPr>
              <a:defRPr b="1">
                <a:solidFill>
                  <a:schemeClr val="tx1">
                    <a:lumMod val="75000"/>
                    <a:lumOff val="25000"/>
                  </a:schemeClr>
                </a:solidFill>
              </a:defRPr>
            </a:pPr>
            <a:endParaRPr lang="en-US"/>
          </a:p>
        </c:txPr>
        <c:crossAx val="-311792304"/>
        <c:crosses val="autoZero"/>
        <c:auto val="1"/>
        <c:lblAlgn val="ctr"/>
        <c:lblOffset val="100"/>
        <c:noMultiLvlLbl val="0"/>
      </c:catAx>
      <c:valAx>
        <c:axId val="-311792304"/>
        <c:scaling>
          <c:orientation val="minMax"/>
        </c:scaling>
        <c:delete val="0"/>
        <c:axPos val="l"/>
        <c:majorGridlines>
          <c:spPr>
            <a:ln>
              <a:solidFill>
                <a:schemeClr val="bg1">
                  <a:lumMod val="85000"/>
                </a:schemeClr>
              </a:solidFill>
            </a:ln>
          </c:spPr>
        </c:majorGridlines>
        <c:title>
          <c:tx>
            <c:rich>
              <a:bodyPr rot="0" vert="horz"/>
              <a:lstStyle/>
              <a:p>
                <a:pPr algn="r">
                  <a:defRPr sz="1050" b="0">
                    <a:solidFill>
                      <a:schemeClr val="bg1">
                        <a:lumMod val="50000"/>
                      </a:schemeClr>
                    </a:solidFill>
                  </a:defRPr>
                </a:pPr>
                <a:r>
                  <a:rPr lang="en-US" sz="1050" b="0">
                    <a:solidFill>
                      <a:schemeClr val="bg1">
                        <a:lumMod val="50000"/>
                      </a:schemeClr>
                    </a:solidFill>
                  </a:rPr>
                  <a:t>Number </a:t>
                </a:r>
              </a:p>
              <a:p>
                <a:pPr algn="r">
                  <a:defRPr sz="1050" b="0">
                    <a:solidFill>
                      <a:schemeClr val="bg1">
                        <a:lumMod val="50000"/>
                      </a:schemeClr>
                    </a:solidFill>
                  </a:defRPr>
                </a:pPr>
                <a:r>
                  <a:rPr lang="en-US" sz="1050" b="0">
                    <a:solidFill>
                      <a:schemeClr val="bg1">
                        <a:lumMod val="50000"/>
                      </a:schemeClr>
                    </a:solidFill>
                  </a:rPr>
                  <a:t>of Centers</a:t>
                </a:r>
              </a:p>
            </c:rich>
          </c:tx>
          <c:layout>
            <c:manualLayout>
              <c:xMode val="edge"/>
              <c:yMode val="edge"/>
              <c:x val="6.5769805680119586E-2"/>
              <c:y val="5.5894587335038437E-2"/>
            </c:manualLayout>
          </c:layout>
          <c:overlay val="0"/>
        </c:title>
        <c:numFmt formatCode="#,##0" sourceLinked="0"/>
        <c:majorTickMark val="none"/>
        <c:minorTickMark val="none"/>
        <c:tickLblPos val="nextTo"/>
        <c:spPr>
          <a:ln>
            <a:noFill/>
          </a:ln>
        </c:spPr>
        <c:txPr>
          <a:bodyPr/>
          <a:lstStyle/>
          <a:p>
            <a:pPr>
              <a:defRPr sz="1400">
                <a:solidFill>
                  <a:schemeClr val="bg1">
                    <a:lumMod val="50000"/>
                  </a:schemeClr>
                </a:solidFill>
              </a:defRPr>
            </a:pPr>
            <a:endParaRPr lang="en-US"/>
          </a:p>
        </c:txPr>
        <c:crossAx val="-311783056"/>
        <c:crosses val="autoZero"/>
        <c:crossBetween val="between"/>
        <c:majorUnit val="200"/>
      </c:valAx>
      <c:dTable>
        <c:showHorzBorder val="1"/>
        <c:showVertBorder val="1"/>
        <c:showOutline val="1"/>
        <c:showKeys val="1"/>
        <c:spPr>
          <a:ln>
            <a:solidFill>
              <a:schemeClr val="bg1">
                <a:lumMod val="65000"/>
              </a:schemeClr>
            </a:solidFill>
          </a:ln>
        </c:spPr>
        <c:txPr>
          <a:bodyPr/>
          <a:lstStyle/>
          <a:p>
            <a:pPr rtl="0">
              <a:defRPr sz="1050">
                <a:solidFill>
                  <a:schemeClr val="tx1">
                    <a:lumMod val="65000"/>
                    <a:lumOff val="35000"/>
                  </a:schemeClr>
                </a:solidFill>
              </a:defRPr>
            </a:pPr>
            <a:endParaRPr lang="en-US"/>
          </a:p>
        </c:txPr>
      </c:dTable>
      <c:spPr>
        <a:ln>
          <a:no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65000"/>
                    <a:lumOff val="35000"/>
                  </a:schemeClr>
                </a:solidFill>
                <a:latin typeface="Arial Narrow" panose="020B0606020202030204" pitchFamily="34" charset="0"/>
              </a:defRPr>
            </a:pPr>
            <a:r>
              <a:rPr lang="en-US" sz="1800" dirty="0" smtClean="0">
                <a:solidFill>
                  <a:schemeClr val="tx1">
                    <a:lumMod val="65000"/>
                    <a:lumOff val="35000"/>
                  </a:schemeClr>
                </a:solidFill>
                <a:latin typeface="Arial Narrow" panose="020B0606020202030204" pitchFamily="34" charset="0"/>
              </a:rPr>
              <a:t>Number </a:t>
            </a:r>
            <a:r>
              <a:rPr lang="en-US" sz="1800" dirty="0">
                <a:solidFill>
                  <a:schemeClr val="tx1">
                    <a:lumMod val="65000"/>
                    <a:lumOff val="35000"/>
                  </a:schemeClr>
                </a:solidFill>
                <a:latin typeface="Arial Narrow" panose="020B0606020202030204" pitchFamily="34" charset="0"/>
              </a:rPr>
              <a:t>of Claims of Parent Credit, by Star </a:t>
            </a:r>
            <a:r>
              <a:rPr lang="en-US" sz="1800" dirty="0" smtClean="0">
                <a:solidFill>
                  <a:schemeClr val="tx1">
                    <a:lumMod val="65000"/>
                    <a:lumOff val="35000"/>
                  </a:schemeClr>
                </a:solidFill>
                <a:latin typeface="Arial Narrow" panose="020B0606020202030204" pitchFamily="34" charset="0"/>
              </a:rPr>
              <a:t>Level</a:t>
            </a:r>
          </a:p>
          <a:p>
            <a:pPr>
              <a:defRPr sz="1600">
                <a:solidFill>
                  <a:schemeClr val="tx1">
                    <a:lumMod val="65000"/>
                    <a:lumOff val="35000"/>
                  </a:schemeClr>
                </a:solidFill>
                <a:latin typeface="Arial Narrow" panose="020B0606020202030204" pitchFamily="34" charset="0"/>
              </a:defRPr>
            </a:pPr>
            <a:r>
              <a:rPr lang="en-US" sz="1200" b="1" i="0" u="none" strike="noStrike" baseline="0" dirty="0" smtClean="0">
                <a:effectLst/>
              </a:rPr>
              <a:t>(Source: NWLC, used with permission)</a:t>
            </a:r>
            <a:endParaRPr lang="en-US" sz="1200" dirty="0">
              <a:solidFill>
                <a:schemeClr val="tx1">
                  <a:lumMod val="65000"/>
                  <a:lumOff val="35000"/>
                </a:schemeClr>
              </a:solidFill>
              <a:latin typeface="Arial Narrow" panose="020B0606020202030204" pitchFamily="34" charset="0"/>
            </a:endParaRPr>
          </a:p>
        </c:rich>
      </c:tx>
      <c:layout>
        <c:manualLayout>
          <c:xMode val="edge"/>
          <c:yMode val="edge"/>
          <c:x val="0.2117855595717639"/>
          <c:y val="4.0302915902635461E-2"/>
        </c:manualLayout>
      </c:layout>
      <c:overlay val="0"/>
    </c:title>
    <c:autoTitleDeleted val="0"/>
    <c:plotArea>
      <c:layout>
        <c:manualLayout>
          <c:layoutTarget val="inner"/>
          <c:xMode val="edge"/>
          <c:yMode val="edge"/>
          <c:x val="0.12742027418246538"/>
          <c:y val="0.16374860676661993"/>
          <c:w val="0.83443004602003223"/>
          <c:h val="0.53403540034228647"/>
        </c:manualLayout>
      </c:layout>
      <c:barChart>
        <c:barDir val="col"/>
        <c:grouping val="stacked"/>
        <c:varyColors val="0"/>
        <c:ser>
          <c:idx val="0"/>
          <c:order val="1"/>
          <c:tx>
            <c:strRef>
              <c:f>Charts!$I$200</c:f>
              <c:strCache>
                <c:ptCount val="1"/>
                <c:pt idx="0">
                  <c:v>2 Stars</c:v>
                </c:pt>
              </c:strCache>
            </c:strRef>
          </c:tx>
          <c:spPr>
            <a:pattFill prst="lgConfetti">
              <a:fgClr>
                <a:srgbClr val="0881D3">
                  <a:lumMod val="40000"/>
                  <a:lumOff val="60000"/>
                </a:srgbClr>
              </a:fgClr>
              <a:bgClr>
                <a:srgbClr val="0881D3"/>
              </a:bgClr>
            </a:pattFill>
            <a:ln>
              <a:noFill/>
            </a:ln>
            <a:effectLst/>
          </c:spPr>
          <c:invertIfNegative val="0"/>
          <c:cat>
            <c:numRef>
              <c:f>Charts!$G$201:$G$203</c:f>
              <c:numCache>
                <c:formatCode>General</c:formatCode>
                <c:ptCount val="3"/>
                <c:pt idx="0">
                  <c:v>2009</c:v>
                </c:pt>
                <c:pt idx="1">
                  <c:v>2010</c:v>
                </c:pt>
                <c:pt idx="2">
                  <c:v>2011</c:v>
                </c:pt>
              </c:numCache>
            </c:numRef>
          </c:cat>
          <c:val>
            <c:numRef>
              <c:f>Charts!$I$201:$I$203</c:f>
              <c:numCache>
                <c:formatCode>#,##0</c:formatCode>
                <c:ptCount val="3"/>
                <c:pt idx="0">
                  <c:v>3477</c:v>
                </c:pt>
                <c:pt idx="1">
                  <c:v>5176</c:v>
                </c:pt>
                <c:pt idx="2">
                  <c:v>6363</c:v>
                </c:pt>
              </c:numCache>
            </c:numRef>
          </c:val>
        </c:ser>
        <c:ser>
          <c:idx val="1"/>
          <c:order val="2"/>
          <c:tx>
            <c:strRef>
              <c:f>Charts!$J$200</c:f>
              <c:strCache>
                <c:ptCount val="1"/>
                <c:pt idx="0">
                  <c:v>3 Stars</c:v>
                </c:pt>
              </c:strCache>
            </c:strRef>
          </c:tx>
          <c:spPr>
            <a:pattFill prst="lgConfetti">
              <a:fgClr>
                <a:srgbClr val="FCB017">
                  <a:lumMod val="40000"/>
                  <a:lumOff val="60000"/>
                </a:srgbClr>
              </a:fgClr>
              <a:bgClr>
                <a:srgbClr val="FCB017"/>
              </a:bgClr>
            </a:pattFill>
            <a:ln>
              <a:noFill/>
            </a:ln>
            <a:effectLst/>
          </c:spPr>
          <c:invertIfNegative val="0"/>
          <c:cat>
            <c:numRef>
              <c:f>Charts!$G$201:$G$203</c:f>
              <c:numCache>
                <c:formatCode>General</c:formatCode>
                <c:ptCount val="3"/>
                <c:pt idx="0">
                  <c:v>2009</c:v>
                </c:pt>
                <c:pt idx="1">
                  <c:v>2010</c:v>
                </c:pt>
                <c:pt idx="2">
                  <c:v>2011</c:v>
                </c:pt>
              </c:numCache>
            </c:numRef>
          </c:cat>
          <c:val>
            <c:numRef>
              <c:f>Charts!$J$201:$J$203</c:f>
              <c:numCache>
                <c:formatCode>#,##0</c:formatCode>
                <c:ptCount val="3"/>
                <c:pt idx="0">
                  <c:v>1350</c:v>
                </c:pt>
                <c:pt idx="1">
                  <c:v>1816</c:v>
                </c:pt>
                <c:pt idx="2">
                  <c:v>2603</c:v>
                </c:pt>
              </c:numCache>
            </c:numRef>
          </c:val>
        </c:ser>
        <c:ser>
          <c:idx val="2"/>
          <c:order val="3"/>
          <c:tx>
            <c:strRef>
              <c:f>Charts!$K$200</c:f>
              <c:strCache>
                <c:ptCount val="1"/>
                <c:pt idx="0">
                  <c:v>4 Stars</c:v>
                </c:pt>
              </c:strCache>
            </c:strRef>
          </c:tx>
          <c:spPr>
            <a:pattFill prst="lgConfetti">
              <a:fgClr>
                <a:srgbClr val="FF630E">
                  <a:lumMod val="40000"/>
                  <a:lumOff val="60000"/>
                </a:srgbClr>
              </a:fgClr>
              <a:bgClr>
                <a:srgbClr val="FF630E"/>
              </a:bgClr>
            </a:pattFill>
            <a:ln>
              <a:noFill/>
            </a:ln>
            <a:effectLst/>
          </c:spPr>
          <c:invertIfNegative val="0"/>
          <c:cat>
            <c:numRef>
              <c:f>Charts!$G$201:$G$203</c:f>
              <c:numCache>
                <c:formatCode>General</c:formatCode>
                <c:ptCount val="3"/>
                <c:pt idx="0">
                  <c:v>2009</c:v>
                </c:pt>
                <c:pt idx="1">
                  <c:v>2010</c:v>
                </c:pt>
                <c:pt idx="2">
                  <c:v>2011</c:v>
                </c:pt>
              </c:numCache>
            </c:numRef>
          </c:cat>
          <c:val>
            <c:numRef>
              <c:f>Charts!$K$201:$K$203</c:f>
              <c:numCache>
                <c:formatCode>#,##0</c:formatCode>
                <c:ptCount val="3"/>
                <c:pt idx="0">
                  <c:v>1202</c:v>
                </c:pt>
                <c:pt idx="1">
                  <c:v>2009</c:v>
                </c:pt>
                <c:pt idx="2">
                  <c:v>2921</c:v>
                </c:pt>
              </c:numCache>
            </c:numRef>
          </c:val>
        </c:ser>
        <c:ser>
          <c:idx val="3"/>
          <c:order val="4"/>
          <c:tx>
            <c:strRef>
              <c:f>Charts!$L$200</c:f>
              <c:strCache>
                <c:ptCount val="1"/>
                <c:pt idx="0">
                  <c:v>5 Stars</c:v>
                </c:pt>
              </c:strCache>
            </c:strRef>
          </c:tx>
          <c:spPr>
            <a:pattFill prst="lgConfetti">
              <a:fgClr>
                <a:srgbClr val="5B0000">
                  <a:lumMod val="25000"/>
                  <a:lumOff val="75000"/>
                </a:srgbClr>
              </a:fgClr>
              <a:bgClr>
                <a:srgbClr val="5B0000"/>
              </a:bgClr>
            </a:pattFill>
            <a:ln>
              <a:noFill/>
            </a:ln>
            <a:effectLst/>
          </c:spPr>
          <c:invertIfNegative val="0"/>
          <c:cat>
            <c:numRef>
              <c:f>Charts!$G$201:$G$203</c:f>
              <c:numCache>
                <c:formatCode>General</c:formatCode>
                <c:ptCount val="3"/>
                <c:pt idx="0">
                  <c:v>2009</c:v>
                </c:pt>
                <c:pt idx="1">
                  <c:v>2010</c:v>
                </c:pt>
                <c:pt idx="2">
                  <c:v>2011</c:v>
                </c:pt>
              </c:numCache>
            </c:numRef>
          </c:cat>
          <c:val>
            <c:numRef>
              <c:f>Charts!$L$201:$L$203</c:f>
              <c:numCache>
                <c:formatCode>#,##0</c:formatCode>
                <c:ptCount val="3"/>
                <c:pt idx="0">
                  <c:v>1022</c:v>
                </c:pt>
                <c:pt idx="1">
                  <c:v>1131</c:v>
                </c:pt>
                <c:pt idx="2">
                  <c:v>1093</c:v>
                </c:pt>
              </c:numCache>
            </c:numRef>
          </c:val>
        </c:ser>
        <c:dLbls>
          <c:showLegendKey val="0"/>
          <c:showVal val="0"/>
          <c:showCatName val="0"/>
          <c:showSerName val="0"/>
          <c:showPercent val="0"/>
          <c:showBubbleSize val="0"/>
        </c:dLbls>
        <c:gapWidth val="95"/>
        <c:overlap val="100"/>
        <c:axId val="-311794480"/>
        <c:axId val="-311793936"/>
      </c:barChart>
      <c:lineChart>
        <c:grouping val="standard"/>
        <c:varyColors val="0"/>
        <c:ser>
          <c:idx val="4"/>
          <c:order val="0"/>
          <c:tx>
            <c:strRef>
              <c:f>Charts!$H$200</c:f>
              <c:strCache>
                <c:ptCount val="1"/>
                <c:pt idx="0">
                  <c:v>Total</c:v>
                </c:pt>
              </c:strCache>
            </c:strRef>
          </c:tx>
          <c:spPr>
            <a:ln>
              <a:noFill/>
            </a:ln>
          </c:spPr>
          <c:marker>
            <c:symbol val="none"/>
          </c:marker>
          <c:dLbls>
            <c:numFmt formatCode="#,##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Charts!$G$201:$G$203</c:f>
              <c:numCache>
                <c:formatCode>General</c:formatCode>
                <c:ptCount val="3"/>
                <c:pt idx="0">
                  <c:v>2009</c:v>
                </c:pt>
                <c:pt idx="1">
                  <c:v>2010</c:v>
                </c:pt>
                <c:pt idx="2">
                  <c:v>2011</c:v>
                </c:pt>
              </c:numCache>
            </c:numRef>
          </c:cat>
          <c:val>
            <c:numRef>
              <c:f>Charts!$H$201:$H$203</c:f>
              <c:numCache>
                <c:formatCode>#,##0</c:formatCode>
                <c:ptCount val="3"/>
                <c:pt idx="0">
                  <c:v>7051</c:v>
                </c:pt>
                <c:pt idx="1">
                  <c:v>10132</c:v>
                </c:pt>
                <c:pt idx="2">
                  <c:v>12980</c:v>
                </c:pt>
              </c:numCache>
            </c:numRef>
          </c:val>
          <c:smooth val="0"/>
        </c:ser>
        <c:dLbls>
          <c:showLegendKey val="0"/>
          <c:showVal val="0"/>
          <c:showCatName val="0"/>
          <c:showSerName val="0"/>
          <c:showPercent val="0"/>
          <c:showBubbleSize val="0"/>
        </c:dLbls>
        <c:marker val="1"/>
        <c:smooth val="0"/>
        <c:axId val="-311794480"/>
        <c:axId val="-311793936"/>
      </c:lineChart>
      <c:catAx>
        <c:axId val="-311794480"/>
        <c:scaling>
          <c:orientation val="minMax"/>
        </c:scaling>
        <c:delete val="0"/>
        <c:axPos val="b"/>
        <c:numFmt formatCode="General" sourceLinked="1"/>
        <c:majorTickMark val="none"/>
        <c:minorTickMark val="none"/>
        <c:tickLblPos val="nextTo"/>
        <c:crossAx val="-311793936"/>
        <c:crosses val="autoZero"/>
        <c:auto val="1"/>
        <c:lblAlgn val="ctr"/>
        <c:lblOffset val="100"/>
        <c:noMultiLvlLbl val="0"/>
      </c:catAx>
      <c:valAx>
        <c:axId val="-311793936"/>
        <c:scaling>
          <c:orientation val="minMax"/>
          <c:max val="15000"/>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1400"/>
            </a:pPr>
            <a:endParaRPr lang="en-US"/>
          </a:p>
        </c:txPr>
        <c:crossAx val="-311794480"/>
        <c:crosses val="autoZero"/>
        <c:crossBetween val="between"/>
        <c:majorUnit val="5000"/>
      </c:valAx>
      <c:dTable>
        <c:showHorzBorder val="1"/>
        <c:showVertBorder val="1"/>
        <c:showOutline val="1"/>
        <c:showKeys val="1"/>
        <c:txPr>
          <a:bodyPr/>
          <a:lstStyle/>
          <a:p>
            <a:pPr rtl="0">
              <a:defRPr sz="1200"/>
            </a:pPr>
            <a:endParaRPr lang="en-US"/>
          </a:p>
        </c:txPr>
      </c:dTable>
      <c:spPr>
        <a:ln>
          <a:noFill/>
        </a:ln>
      </c:spPr>
    </c:plotArea>
    <c:plotVisOnly val="1"/>
    <c:dispBlanksAs val="gap"/>
    <c:showDLblsOverMax val="0"/>
  </c:chart>
  <c:spPr>
    <a:ln>
      <a:noFill/>
    </a:ln>
  </c:spPr>
  <c:txPr>
    <a:bodyPr/>
    <a:lstStyle/>
    <a:p>
      <a:pPr>
        <a:defRPr>
          <a:solidFill>
            <a:schemeClr val="tx1">
              <a:lumMod val="65000"/>
              <a:lumOff val="35000"/>
            </a:schemeClr>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8411E-0F1D-4489-9CA9-E160293AC75D}" type="doc">
      <dgm:prSet loTypeId="urn:diagrams.loki3.com/BracketList+Icon" loCatId="list" qsTypeId="urn:microsoft.com/office/officeart/2005/8/quickstyle/simple4" qsCatId="simple" csTypeId="urn:microsoft.com/office/officeart/2005/8/colors/accent5_3" csCatId="accent5" phldr="1"/>
      <dgm:spPr/>
      <dgm:t>
        <a:bodyPr/>
        <a:lstStyle/>
        <a:p>
          <a:endParaRPr lang="en-US"/>
        </a:p>
      </dgm:t>
    </dgm:pt>
    <dgm:pt modelId="{5A1309F1-0278-4897-95AE-5E567531E846}">
      <dgm:prSet phldrT="[Text]"/>
      <dgm:spPr>
        <a:solidFill>
          <a:schemeClr val="tx1"/>
        </a:solidFill>
      </dgm:spPr>
      <dgm:t>
        <a:bodyPr/>
        <a:lstStyle/>
        <a:p>
          <a:pPr algn="ctr"/>
          <a:r>
            <a:rPr lang="en-US" b="1" dirty="0" smtClean="0">
              <a:solidFill>
                <a:schemeClr val="bg1"/>
              </a:solidFill>
              <a:latin typeface="Arial" panose="020B0604020202020204" pitchFamily="34" charset="0"/>
              <a:cs typeface="Arial" panose="020B0604020202020204" pitchFamily="34" charset="0"/>
            </a:rPr>
            <a:t>Grades K-5</a:t>
          </a:r>
          <a:endParaRPr lang="en-US" b="1" dirty="0">
            <a:solidFill>
              <a:schemeClr val="bg1"/>
            </a:solidFill>
            <a:latin typeface="Arial" panose="020B0604020202020204" pitchFamily="34" charset="0"/>
            <a:cs typeface="Arial" panose="020B0604020202020204" pitchFamily="34" charset="0"/>
          </a:endParaRPr>
        </a:p>
      </dgm:t>
    </dgm:pt>
    <dgm:pt modelId="{2F7960CD-C946-4F2D-B688-91F45EBDDDF7}" type="parTrans" cxnId="{DE2B75E2-8A51-4CD4-BC4D-D499B6FA54DC}">
      <dgm:prSet/>
      <dgm:spPr/>
      <dgm:t>
        <a:bodyPr/>
        <a:lstStyle/>
        <a:p>
          <a:pPr algn="ctr"/>
          <a:endParaRPr lang="en-US" b="1">
            <a:latin typeface="Arial" panose="020B0604020202020204" pitchFamily="34" charset="0"/>
            <a:cs typeface="Arial" panose="020B0604020202020204" pitchFamily="34" charset="0"/>
          </a:endParaRPr>
        </a:p>
      </dgm:t>
    </dgm:pt>
    <dgm:pt modelId="{C9E0B564-7959-464C-8067-BAD19F800CB9}" type="sibTrans" cxnId="{DE2B75E2-8A51-4CD4-BC4D-D499B6FA54DC}">
      <dgm:prSet/>
      <dgm:spPr/>
      <dgm:t>
        <a:bodyPr/>
        <a:lstStyle/>
        <a:p>
          <a:pPr algn="ctr"/>
          <a:endParaRPr lang="en-US" b="1">
            <a:latin typeface="Arial" panose="020B0604020202020204" pitchFamily="34" charset="0"/>
            <a:cs typeface="Arial" panose="020B0604020202020204" pitchFamily="34" charset="0"/>
          </a:endParaRPr>
        </a:p>
      </dgm:t>
    </dgm:pt>
    <dgm:pt modelId="{FD5047F1-C3FE-448A-B4B6-3FCBFD164075}">
      <dgm:prSet phldrT="[Text]"/>
      <dgm:spPr>
        <a:solidFill>
          <a:schemeClr val="bg1"/>
        </a:solidFill>
        <a:ln>
          <a:solidFill>
            <a:schemeClr val="bg1">
              <a:lumMod val="50000"/>
            </a:schemeClr>
          </a:solidFill>
        </a:ln>
      </dgm:spPr>
      <dgm:t>
        <a:bodyPr/>
        <a:lstStyle/>
        <a:p>
          <a:pPr algn="ctr"/>
          <a:r>
            <a:rPr lang="en-US" b="1" dirty="0" smtClean="0">
              <a:solidFill>
                <a:schemeClr val="tx1"/>
              </a:solidFill>
              <a:latin typeface="Arial" panose="020B0604020202020204" pitchFamily="34" charset="0"/>
              <a:cs typeface="Arial" panose="020B0604020202020204" pitchFamily="34" charset="0"/>
            </a:rPr>
            <a:t>Grades 6-8</a:t>
          </a:r>
          <a:endParaRPr lang="en-US" b="1" dirty="0">
            <a:solidFill>
              <a:schemeClr val="tx1"/>
            </a:solidFill>
            <a:latin typeface="Arial" panose="020B0604020202020204" pitchFamily="34" charset="0"/>
            <a:cs typeface="Arial" panose="020B0604020202020204" pitchFamily="34" charset="0"/>
          </a:endParaRPr>
        </a:p>
      </dgm:t>
    </dgm:pt>
    <dgm:pt modelId="{2397C096-41DE-486D-9DA7-5C3281B00C17}" type="parTrans" cxnId="{9D962D0E-B56A-40B7-8E21-C2B160ADA066}">
      <dgm:prSet/>
      <dgm:spPr/>
      <dgm:t>
        <a:bodyPr/>
        <a:lstStyle/>
        <a:p>
          <a:pPr algn="ctr"/>
          <a:endParaRPr lang="en-US" b="1">
            <a:latin typeface="Arial" panose="020B0604020202020204" pitchFamily="34" charset="0"/>
            <a:cs typeface="Arial" panose="020B0604020202020204" pitchFamily="34" charset="0"/>
          </a:endParaRPr>
        </a:p>
      </dgm:t>
    </dgm:pt>
    <dgm:pt modelId="{A89FA270-EC66-467E-AA8D-6D46F98AA124}" type="sibTrans" cxnId="{9D962D0E-B56A-40B7-8E21-C2B160ADA066}">
      <dgm:prSet/>
      <dgm:spPr/>
      <dgm:t>
        <a:bodyPr/>
        <a:lstStyle/>
        <a:p>
          <a:pPr algn="ctr"/>
          <a:endParaRPr lang="en-US" b="1">
            <a:latin typeface="Arial" panose="020B0604020202020204" pitchFamily="34" charset="0"/>
            <a:cs typeface="Arial" panose="020B0604020202020204" pitchFamily="34" charset="0"/>
          </a:endParaRPr>
        </a:p>
      </dgm:t>
    </dgm:pt>
    <dgm:pt modelId="{72EB1A07-F912-4CB1-B20B-1D5574838F86}">
      <dgm:prSet phldrT="[Text]"/>
      <dgm:spPr>
        <a:solidFill>
          <a:schemeClr val="tx2">
            <a:lumMod val="75000"/>
          </a:schemeClr>
        </a:solidFill>
      </dgm:spPr>
      <dgm:t>
        <a:bodyPr/>
        <a:lstStyle/>
        <a:p>
          <a:pPr algn="ctr"/>
          <a:r>
            <a:rPr lang="en-US" b="1" dirty="0" smtClean="0">
              <a:solidFill>
                <a:schemeClr val="bg1"/>
              </a:solidFill>
              <a:latin typeface="Arial" panose="020B0604020202020204" pitchFamily="34" charset="0"/>
              <a:cs typeface="Arial" panose="020B0604020202020204" pitchFamily="34" charset="0"/>
            </a:rPr>
            <a:t>Grades 9 - 12</a:t>
          </a:r>
          <a:endParaRPr lang="en-US" b="1" dirty="0">
            <a:solidFill>
              <a:schemeClr val="bg1"/>
            </a:solidFill>
            <a:latin typeface="Arial" panose="020B0604020202020204" pitchFamily="34" charset="0"/>
            <a:cs typeface="Arial" panose="020B0604020202020204" pitchFamily="34" charset="0"/>
          </a:endParaRPr>
        </a:p>
      </dgm:t>
    </dgm:pt>
    <dgm:pt modelId="{907CF9C0-E702-46AD-B878-00F89F5EC22C}" type="parTrans" cxnId="{46815BAA-0A79-4836-8365-D9520CE229BA}">
      <dgm:prSet/>
      <dgm:spPr/>
      <dgm:t>
        <a:bodyPr/>
        <a:lstStyle/>
        <a:p>
          <a:pPr algn="ctr"/>
          <a:endParaRPr lang="en-US" b="1">
            <a:latin typeface="Arial" panose="020B0604020202020204" pitchFamily="34" charset="0"/>
            <a:cs typeface="Arial" panose="020B0604020202020204" pitchFamily="34" charset="0"/>
          </a:endParaRPr>
        </a:p>
      </dgm:t>
    </dgm:pt>
    <dgm:pt modelId="{362560F8-D728-4194-9FFA-4BDBB4DE23A4}" type="sibTrans" cxnId="{46815BAA-0A79-4836-8365-D9520CE229BA}">
      <dgm:prSet/>
      <dgm:spPr/>
      <dgm:t>
        <a:bodyPr/>
        <a:lstStyle/>
        <a:p>
          <a:pPr algn="ctr"/>
          <a:endParaRPr lang="en-US" b="1">
            <a:latin typeface="Arial" panose="020B0604020202020204" pitchFamily="34" charset="0"/>
            <a:cs typeface="Arial" panose="020B0604020202020204" pitchFamily="34" charset="0"/>
          </a:endParaRPr>
        </a:p>
      </dgm:t>
    </dgm:pt>
    <dgm:pt modelId="{CA3ECAC6-6E97-41F9-B532-2B9C75CE0250}">
      <dgm:prSet/>
      <dgm:spPr>
        <a:solidFill>
          <a:schemeClr val="tx1"/>
        </a:solidFill>
      </dgm:spPr>
      <dgm:t>
        <a:bodyPr/>
        <a:lstStyle/>
        <a:p>
          <a:r>
            <a:rPr lang="en-US" b="1" dirty="0" smtClean="0"/>
            <a:t>Will meet with teachers this summer and students/parents in the fall to understand why students are failing.</a:t>
          </a:r>
          <a:endParaRPr lang="en-US" b="1" dirty="0"/>
        </a:p>
      </dgm:t>
    </dgm:pt>
    <dgm:pt modelId="{9695F1C6-D551-4AF9-A244-07A876473C29}" type="parTrans" cxnId="{CFDB7FC1-625F-446C-8D3B-4A966CA890ED}">
      <dgm:prSet/>
      <dgm:spPr/>
      <dgm:t>
        <a:bodyPr/>
        <a:lstStyle/>
        <a:p>
          <a:endParaRPr lang="en-US"/>
        </a:p>
      </dgm:t>
    </dgm:pt>
    <dgm:pt modelId="{EEE3E07D-47F7-4287-B861-3192F5F59E67}" type="sibTrans" cxnId="{CFDB7FC1-625F-446C-8D3B-4A966CA890ED}">
      <dgm:prSet/>
      <dgm:spPr/>
      <dgm:t>
        <a:bodyPr/>
        <a:lstStyle/>
        <a:p>
          <a:endParaRPr lang="en-US"/>
        </a:p>
      </dgm:t>
    </dgm:pt>
    <dgm:pt modelId="{BF562D14-F526-4D4B-BDB1-87FCA733BB8B}">
      <dgm:prSet/>
      <dgm:spPr>
        <a:solidFill>
          <a:schemeClr val="bg1"/>
        </a:solidFill>
        <a:ln>
          <a:solidFill>
            <a:schemeClr val="tx1">
              <a:lumMod val="50000"/>
              <a:lumOff val="50000"/>
            </a:schemeClr>
          </a:solidFill>
        </a:ln>
      </dgm:spPr>
      <dgm:t>
        <a:bodyPr/>
        <a:lstStyle/>
        <a:p>
          <a:r>
            <a:rPr lang="en-US" b="1" dirty="0" smtClean="0">
              <a:solidFill>
                <a:schemeClr val="tx1"/>
              </a:solidFill>
            </a:rPr>
            <a:t>Discussed process of writing and executing a new plan to implement for a school district.</a:t>
          </a:r>
          <a:endParaRPr lang="en-US" b="1" dirty="0">
            <a:solidFill>
              <a:schemeClr val="tx1"/>
            </a:solidFill>
          </a:endParaRPr>
        </a:p>
      </dgm:t>
    </dgm:pt>
    <dgm:pt modelId="{4AC98457-F7A2-48A9-B822-DA53E4CB367F}" type="parTrans" cxnId="{FA40A7D6-6852-4FFC-8B8B-1AE2D5315490}">
      <dgm:prSet/>
      <dgm:spPr/>
      <dgm:t>
        <a:bodyPr/>
        <a:lstStyle/>
        <a:p>
          <a:endParaRPr lang="en-US"/>
        </a:p>
      </dgm:t>
    </dgm:pt>
    <dgm:pt modelId="{6D67BF11-DF3D-47BB-A8D6-DEFD1726361E}" type="sibTrans" cxnId="{FA40A7D6-6852-4FFC-8B8B-1AE2D5315490}">
      <dgm:prSet/>
      <dgm:spPr/>
      <dgm:t>
        <a:bodyPr/>
        <a:lstStyle/>
        <a:p>
          <a:endParaRPr lang="en-US"/>
        </a:p>
      </dgm:t>
    </dgm:pt>
    <dgm:pt modelId="{102042C7-6E41-4AA5-B686-92029052D29C}">
      <dgm:prSet/>
      <dgm:spPr>
        <a:solidFill>
          <a:schemeClr val="tx2">
            <a:lumMod val="75000"/>
          </a:schemeClr>
        </a:solidFill>
      </dgm:spPr>
      <dgm:t>
        <a:bodyPr/>
        <a:lstStyle/>
        <a:p>
          <a:r>
            <a:rPr lang="en-US" b="1" dirty="0" smtClean="0"/>
            <a:t>Shared action steps from other institutions around the nation that have been implemented to increase the number of HS students who earn a postsecondary credential.</a:t>
          </a:r>
          <a:endParaRPr lang="en-US" b="1" dirty="0"/>
        </a:p>
      </dgm:t>
    </dgm:pt>
    <dgm:pt modelId="{121A9570-9F4E-4B61-871C-119E593289A2}" type="parTrans" cxnId="{C6C2F8E2-4591-4FB2-8F19-829472743014}">
      <dgm:prSet/>
      <dgm:spPr/>
      <dgm:t>
        <a:bodyPr/>
        <a:lstStyle/>
        <a:p>
          <a:endParaRPr lang="en-US"/>
        </a:p>
      </dgm:t>
    </dgm:pt>
    <dgm:pt modelId="{BCA16720-3E82-4A60-9A72-7D03E66EF65C}" type="sibTrans" cxnId="{C6C2F8E2-4591-4FB2-8F19-829472743014}">
      <dgm:prSet/>
      <dgm:spPr/>
      <dgm:t>
        <a:bodyPr/>
        <a:lstStyle/>
        <a:p>
          <a:endParaRPr lang="en-US"/>
        </a:p>
      </dgm:t>
    </dgm:pt>
    <dgm:pt modelId="{766DE047-4BD8-4F02-A04A-A6483AEB0382}">
      <dgm:prSet/>
      <dgm:spPr>
        <a:solidFill>
          <a:schemeClr val="tx2">
            <a:lumMod val="75000"/>
          </a:schemeClr>
        </a:solidFill>
      </dgm:spPr>
      <dgm:t>
        <a:bodyPr/>
        <a:lstStyle/>
        <a:p>
          <a:r>
            <a:rPr lang="en-US" b="1" dirty="0" smtClean="0"/>
            <a:t>Discussed four common elements of competency-based learning.</a:t>
          </a:r>
          <a:endParaRPr lang="en-US" b="1" dirty="0"/>
        </a:p>
      </dgm:t>
    </dgm:pt>
    <dgm:pt modelId="{9E0CB46A-EF3B-4376-9CC9-70F61C837CB1}" type="parTrans" cxnId="{87A99F2D-8316-48A6-9E7A-15E6DBEED95B}">
      <dgm:prSet/>
      <dgm:spPr/>
      <dgm:t>
        <a:bodyPr/>
        <a:lstStyle/>
        <a:p>
          <a:endParaRPr lang="en-US"/>
        </a:p>
      </dgm:t>
    </dgm:pt>
    <dgm:pt modelId="{82856A40-5B83-48C2-B722-BD41281091CD}" type="sibTrans" cxnId="{87A99F2D-8316-48A6-9E7A-15E6DBEED95B}">
      <dgm:prSet/>
      <dgm:spPr/>
      <dgm:t>
        <a:bodyPr/>
        <a:lstStyle/>
        <a:p>
          <a:endParaRPr lang="en-US"/>
        </a:p>
      </dgm:t>
    </dgm:pt>
    <dgm:pt modelId="{62328950-5D33-4F8D-B8E3-F263D72BFD34}" type="pres">
      <dgm:prSet presAssocID="{AC48411E-0F1D-4489-9CA9-E160293AC75D}" presName="Name0" presStyleCnt="0">
        <dgm:presLayoutVars>
          <dgm:dir/>
          <dgm:animLvl val="lvl"/>
          <dgm:resizeHandles val="exact"/>
        </dgm:presLayoutVars>
      </dgm:prSet>
      <dgm:spPr/>
      <dgm:t>
        <a:bodyPr/>
        <a:lstStyle/>
        <a:p>
          <a:endParaRPr lang="en-US"/>
        </a:p>
      </dgm:t>
    </dgm:pt>
    <dgm:pt modelId="{32589EA9-7DA5-4D01-B996-BEA16A3F3186}" type="pres">
      <dgm:prSet presAssocID="{5A1309F1-0278-4897-95AE-5E567531E846}" presName="linNode" presStyleCnt="0"/>
      <dgm:spPr/>
    </dgm:pt>
    <dgm:pt modelId="{DD153FBA-FCE1-4054-AD85-3CF2B9C534D0}" type="pres">
      <dgm:prSet presAssocID="{5A1309F1-0278-4897-95AE-5E567531E846}" presName="parTx" presStyleLbl="revTx" presStyleIdx="0" presStyleCnt="3">
        <dgm:presLayoutVars>
          <dgm:chMax val="1"/>
          <dgm:bulletEnabled val="1"/>
        </dgm:presLayoutVars>
      </dgm:prSet>
      <dgm:spPr/>
      <dgm:t>
        <a:bodyPr/>
        <a:lstStyle/>
        <a:p>
          <a:endParaRPr lang="en-US"/>
        </a:p>
      </dgm:t>
    </dgm:pt>
    <dgm:pt modelId="{B65CC510-5BDF-4CCE-9FAB-39A4570A4A97}" type="pres">
      <dgm:prSet presAssocID="{5A1309F1-0278-4897-95AE-5E567531E846}" presName="bracket" presStyleLbl="parChTrans1D1" presStyleIdx="0" presStyleCnt="3"/>
      <dgm:spPr>
        <a:ln>
          <a:solidFill>
            <a:schemeClr val="tx1"/>
          </a:solidFill>
        </a:ln>
      </dgm:spPr>
      <dgm:t>
        <a:bodyPr/>
        <a:lstStyle/>
        <a:p>
          <a:endParaRPr lang="en-US"/>
        </a:p>
      </dgm:t>
    </dgm:pt>
    <dgm:pt modelId="{539BA259-8739-4EE8-AC3F-8EB840BEED1C}" type="pres">
      <dgm:prSet presAssocID="{5A1309F1-0278-4897-95AE-5E567531E846}" presName="spH" presStyleCnt="0"/>
      <dgm:spPr/>
    </dgm:pt>
    <dgm:pt modelId="{2A864D26-7D70-42C0-8872-DEAE6FB1E7AF}" type="pres">
      <dgm:prSet presAssocID="{5A1309F1-0278-4897-95AE-5E567531E846}" presName="desTx" presStyleLbl="node1" presStyleIdx="0" presStyleCnt="3">
        <dgm:presLayoutVars>
          <dgm:bulletEnabled val="1"/>
        </dgm:presLayoutVars>
      </dgm:prSet>
      <dgm:spPr/>
      <dgm:t>
        <a:bodyPr/>
        <a:lstStyle/>
        <a:p>
          <a:endParaRPr lang="en-US"/>
        </a:p>
      </dgm:t>
    </dgm:pt>
    <dgm:pt modelId="{CC911972-6918-40D8-832A-2B52074173A8}" type="pres">
      <dgm:prSet presAssocID="{C9E0B564-7959-464C-8067-BAD19F800CB9}" presName="spV" presStyleCnt="0"/>
      <dgm:spPr/>
    </dgm:pt>
    <dgm:pt modelId="{A4C203C2-3B85-46E4-8629-37248C318F40}" type="pres">
      <dgm:prSet presAssocID="{FD5047F1-C3FE-448A-B4B6-3FCBFD164075}" presName="linNode" presStyleCnt="0"/>
      <dgm:spPr/>
    </dgm:pt>
    <dgm:pt modelId="{E1FC22C9-CE08-4C82-8657-8A3F7012CC5C}" type="pres">
      <dgm:prSet presAssocID="{FD5047F1-C3FE-448A-B4B6-3FCBFD164075}" presName="parTx" presStyleLbl="revTx" presStyleIdx="1" presStyleCnt="3">
        <dgm:presLayoutVars>
          <dgm:chMax val="1"/>
          <dgm:bulletEnabled val="1"/>
        </dgm:presLayoutVars>
      </dgm:prSet>
      <dgm:spPr/>
      <dgm:t>
        <a:bodyPr/>
        <a:lstStyle/>
        <a:p>
          <a:endParaRPr lang="en-US"/>
        </a:p>
      </dgm:t>
    </dgm:pt>
    <dgm:pt modelId="{38B77073-6D98-4BB3-B8B0-7EDE59C6BCD8}" type="pres">
      <dgm:prSet presAssocID="{FD5047F1-C3FE-448A-B4B6-3FCBFD164075}" presName="bracket" presStyleLbl="parChTrans1D1" presStyleIdx="1" presStyleCnt="3"/>
      <dgm:spPr>
        <a:ln>
          <a:solidFill>
            <a:schemeClr val="tx1"/>
          </a:solidFill>
        </a:ln>
      </dgm:spPr>
      <dgm:t>
        <a:bodyPr/>
        <a:lstStyle/>
        <a:p>
          <a:endParaRPr lang="en-US"/>
        </a:p>
      </dgm:t>
    </dgm:pt>
    <dgm:pt modelId="{8DD76A58-AC16-457A-9CE9-ECB12B2B36CC}" type="pres">
      <dgm:prSet presAssocID="{FD5047F1-C3FE-448A-B4B6-3FCBFD164075}" presName="spH" presStyleCnt="0"/>
      <dgm:spPr/>
    </dgm:pt>
    <dgm:pt modelId="{6145306F-92F7-40A6-84F9-92DACA473C5E}" type="pres">
      <dgm:prSet presAssocID="{FD5047F1-C3FE-448A-B4B6-3FCBFD164075}" presName="desTx" presStyleLbl="node1" presStyleIdx="1" presStyleCnt="3">
        <dgm:presLayoutVars>
          <dgm:bulletEnabled val="1"/>
        </dgm:presLayoutVars>
      </dgm:prSet>
      <dgm:spPr/>
      <dgm:t>
        <a:bodyPr/>
        <a:lstStyle/>
        <a:p>
          <a:endParaRPr lang="en-US"/>
        </a:p>
      </dgm:t>
    </dgm:pt>
    <dgm:pt modelId="{0F170F8C-ED32-4E14-BC0B-F423D94EBF41}" type="pres">
      <dgm:prSet presAssocID="{A89FA270-EC66-467E-AA8D-6D46F98AA124}" presName="spV" presStyleCnt="0"/>
      <dgm:spPr/>
    </dgm:pt>
    <dgm:pt modelId="{0405B34D-3C87-4B5A-858F-737092C2CBA8}" type="pres">
      <dgm:prSet presAssocID="{72EB1A07-F912-4CB1-B20B-1D5574838F86}" presName="linNode" presStyleCnt="0"/>
      <dgm:spPr/>
    </dgm:pt>
    <dgm:pt modelId="{1C44215A-E76F-40A1-BEE6-348207093B86}" type="pres">
      <dgm:prSet presAssocID="{72EB1A07-F912-4CB1-B20B-1D5574838F86}" presName="parTx" presStyleLbl="revTx" presStyleIdx="2" presStyleCnt="3">
        <dgm:presLayoutVars>
          <dgm:chMax val="1"/>
          <dgm:bulletEnabled val="1"/>
        </dgm:presLayoutVars>
      </dgm:prSet>
      <dgm:spPr/>
      <dgm:t>
        <a:bodyPr/>
        <a:lstStyle/>
        <a:p>
          <a:endParaRPr lang="en-US"/>
        </a:p>
      </dgm:t>
    </dgm:pt>
    <dgm:pt modelId="{C8FCBB01-5A06-4CD9-868F-C0667F74F69A}" type="pres">
      <dgm:prSet presAssocID="{72EB1A07-F912-4CB1-B20B-1D5574838F86}" presName="bracket" presStyleLbl="parChTrans1D1" presStyleIdx="2" presStyleCnt="3"/>
      <dgm:spPr>
        <a:ln>
          <a:solidFill>
            <a:schemeClr val="tx1"/>
          </a:solidFill>
        </a:ln>
      </dgm:spPr>
      <dgm:t>
        <a:bodyPr/>
        <a:lstStyle/>
        <a:p>
          <a:endParaRPr lang="en-US"/>
        </a:p>
      </dgm:t>
    </dgm:pt>
    <dgm:pt modelId="{33B8FC61-A0D4-4C3C-8796-9AC6AED3C395}" type="pres">
      <dgm:prSet presAssocID="{72EB1A07-F912-4CB1-B20B-1D5574838F86}" presName="spH" presStyleCnt="0"/>
      <dgm:spPr/>
    </dgm:pt>
    <dgm:pt modelId="{1C4A8DD1-62E8-41F1-BC71-89E98CBC255C}" type="pres">
      <dgm:prSet presAssocID="{72EB1A07-F912-4CB1-B20B-1D5574838F86}" presName="desTx" presStyleLbl="node1" presStyleIdx="2" presStyleCnt="3">
        <dgm:presLayoutVars>
          <dgm:bulletEnabled val="1"/>
        </dgm:presLayoutVars>
      </dgm:prSet>
      <dgm:spPr/>
      <dgm:t>
        <a:bodyPr/>
        <a:lstStyle/>
        <a:p>
          <a:endParaRPr lang="en-US"/>
        </a:p>
      </dgm:t>
    </dgm:pt>
  </dgm:ptLst>
  <dgm:cxnLst>
    <dgm:cxn modelId="{46815BAA-0A79-4836-8365-D9520CE229BA}" srcId="{AC48411E-0F1D-4489-9CA9-E160293AC75D}" destId="{72EB1A07-F912-4CB1-B20B-1D5574838F86}" srcOrd="2" destOrd="0" parTransId="{907CF9C0-E702-46AD-B878-00F89F5EC22C}" sibTransId="{362560F8-D728-4194-9FFA-4BDBB4DE23A4}"/>
    <dgm:cxn modelId="{C6C2F8E2-4591-4FB2-8F19-829472743014}" srcId="{72EB1A07-F912-4CB1-B20B-1D5574838F86}" destId="{102042C7-6E41-4AA5-B686-92029052D29C}" srcOrd="0" destOrd="0" parTransId="{121A9570-9F4E-4B61-871C-119E593289A2}" sibTransId="{BCA16720-3E82-4A60-9A72-7D03E66EF65C}"/>
    <dgm:cxn modelId="{87A99F2D-8316-48A6-9E7A-15E6DBEED95B}" srcId="{72EB1A07-F912-4CB1-B20B-1D5574838F86}" destId="{766DE047-4BD8-4F02-A04A-A6483AEB0382}" srcOrd="1" destOrd="0" parTransId="{9E0CB46A-EF3B-4376-9CC9-70F61C837CB1}" sibTransId="{82856A40-5B83-48C2-B722-BD41281091CD}"/>
    <dgm:cxn modelId="{6079115E-A8DA-4CE4-BD9E-26171447BB15}" type="presOf" srcId="{AC48411E-0F1D-4489-9CA9-E160293AC75D}" destId="{62328950-5D33-4F8D-B8E3-F263D72BFD34}" srcOrd="0" destOrd="0" presId="urn:diagrams.loki3.com/BracketList+Icon"/>
    <dgm:cxn modelId="{CD9E2742-81A5-484B-85AE-4AB5C1B0E27A}" type="presOf" srcId="{FD5047F1-C3FE-448A-B4B6-3FCBFD164075}" destId="{E1FC22C9-CE08-4C82-8657-8A3F7012CC5C}" srcOrd="0" destOrd="0" presId="urn:diagrams.loki3.com/BracketList+Icon"/>
    <dgm:cxn modelId="{9D962D0E-B56A-40B7-8E21-C2B160ADA066}" srcId="{AC48411E-0F1D-4489-9CA9-E160293AC75D}" destId="{FD5047F1-C3FE-448A-B4B6-3FCBFD164075}" srcOrd="1" destOrd="0" parTransId="{2397C096-41DE-486D-9DA7-5C3281B00C17}" sibTransId="{A89FA270-EC66-467E-AA8D-6D46F98AA124}"/>
    <dgm:cxn modelId="{29A8E690-F506-4EC2-85FF-E5165E5B3597}" type="presOf" srcId="{72EB1A07-F912-4CB1-B20B-1D5574838F86}" destId="{1C44215A-E76F-40A1-BEE6-348207093B86}" srcOrd="0" destOrd="0" presId="urn:diagrams.loki3.com/BracketList+Icon"/>
    <dgm:cxn modelId="{CFDB7FC1-625F-446C-8D3B-4A966CA890ED}" srcId="{5A1309F1-0278-4897-95AE-5E567531E846}" destId="{CA3ECAC6-6E97-41F9-B532-2B9C75CE0250}" srcOrd="0" destOrd="0" parTransId="{9695F1C6-D551-4AF9-A244-07A876473C29}" sibTransId="{EEE3E07D-47F7-4287-B861-3192F5F59E67}"/>
    <dgm:cxn modelId="{DE2B75E2-8A51-4CD4-BC4D-D499B6FA54DC}" srcId="{AC48411E-0F1D-4489-9CA9-E160293AC75D}" destId="{5A1309F1-0278-4897-95AE-5E567531E846}" srcOrd="0" destOrd="0" parTransId="{2F7960CD-C946-4F2D-B688-91F45EBDDDF7}" sibTransId="{C9E0B564-7959-464C-8067-BAD19F800CB9}"/>
    <dgm:cxn modelId="{5D026D76-5C8E-441B-B621-8EB00FB17E22}" type="presOf" srcId="{BF562D14-F526-4D4B-BDB1-87FCA733BB8B}" destId="{6145306F-92F7-40A6-84F9-92DACA473C5E}" srcOrd="0" destOrd="0" presId="urn:diagrams.loki3.com/BracketList+Icon"/>
    <dgm:cxn modelId="{DE09527C-7DA1-4B9E-BAFB-A9B812A61C9C}" type="presOf" srcId="{102042C7-6E41-4AA5-B686-92029052D29C}" destId="{1C4A8DD1-62E8-41F1-BC71-89E98CBC255C}" srcOrd="0" destOrd="0" presId="urn:diagrams.loki3.com/BracketList+Icon"/>
    <dgm:cxn modelId="{5B796025-6D24-4AC1-B507-0F6BE4888511}" type="presOf" srcId="{5A1309F1-0278-4897-95AE-5E567531E846}" destId="{DD153FBA-FCE1-4054-AD85-3CF2B9C534D0}" srcOrd="0" destOrd="0" presId="urn:diagrams.loki3.com/BracketList+Icon"/>
    <dgm:cxn modelId="{4042E6DD-2D7B-4968-9287-CFB749C826CD}" type="presOf" srcId="{766DE047-4BD8-4F02-A04A-A6483AEB0382}" destId="{1C4A8DD1-62E8-41F1-BC71-89E98CBC255C}" srcOrd="0" destOrd="1" presId="urn:diagrams.loki3.com/BracketList+Icon"/>
    <dgm:cxn modelId="{FA40A7D6-6852-4FFC-8B8B-1AE2D5315490}" srcId="{FD5047F1-C3FE-448A-B4B6-3FCBFD164075}" destId="{BF562D14-F526-4D4B-BDB1-87FCA733BB8B}" srcOrd="0" destOrd="0" parTransId="{4AC98457-F7A2-48A9-B822-DA53E4CB367F}" sibTransId="{6D67BF11-DF3D-47BB-A8D6-DEFD1726361E}"/>
    <dgm:cxn modelId="{A128EB41-D0F2-44E1-B42F-0FBE9F423D27}" type="presOf" srcId="{CA3ECAC6-6E97-41F9-B532-2B9C75CE0250}" destId="{2A864D26-7D70-42C0-8872-DEAE6FB1E7AF}" srcOrd="0" destOrd="0" presId="urn:diagrams.loki3.com/BracketList+Icon"/>
    <dgm:cxn modelId="{9967087D-9A8E-473D-801B-F6E300AF8846}" type="presParOf" srcId="{62328950-5D33-4F8D-B8E3-F263D72BFD34}" destId="{32589EA9-7DA5-4D01-B996-BEA16A3F3186}" srcOrd="0" destOrd="0" presId="urn:diagrams.loki3.com/BracketList+Icon"/>
    <dgm:cxn modelId="{30836100-8F57-47D5-90AC-04B3ACF81415}" type="presParOf" srcId="{32589EA9-7DA5-4D01-B996-BEA16A3F3186}" destId="{DD153FBA-FCE1-4054-AD85-3CF2B9C534D0}" srcOrd="0" destOrd="0" presId="urn:diagrams.loki3.com/BracketList+Icon"/>
    <dgm:cxn modelId="{398508ED-BB16-45B9-BF29-30006F57105C}" type="presParOf" srcId="{32589EA9-7DA5-4D01-B996-BEA16A3F3186}" destId="{B65CC510-5BDF-4CCE-9FAB-39A4570A4A97}" srcOrd="1" destOrd="0" presId="urn:diagrams.loki3.com/BracketList+Icon"/>
    <dgm:cxn modelId="{56CD4269-207A-4EA2-A2AE-BE7202E5A709}" type="presParOf" srcId="{32589EA9-7DA5-4D01-B996-BEA16A3F3186}" destId="{539BA259-8739-4EE8-AC3F-8EB840BEED1C}" srcOrd="2" destOrd="0" presId="urn:diagrams.loki3.com/BracketList+Icon"/>
    <dgm:cxn modelId="{83BBC5FB-5FD7-4097-99D2-C5D52DC27B7E}" type="presParOf" srcId="{32589EA9-7DA5-4D01-B996-BEA16A3F3186}" destId="{2A864D26-7D70-42C0-8872-DEAE6FB1E7AF}" srcOrd="3" destOrd="0" presId="urn:diagrams.loki3.com/BracketList+Icon"/>
    <dgm:cxn modelId="{B55613BC-93F8-4C29-B63C-4AAD0FB36529}" type="presParOf" srcId="{62328950-5D33-4F8D-B8E3-F263D72BFD34}" destId="{CC911972-6918-40D8-832A-2B52074173A8}" srcOrd="1" destOrd="0" presId="urn:diagrams.loki3.com/BracketList+Icon"/>
    <dgm:cxn modelId="{032CBFAF-9CE9-40A3-BD0C-6060963FFA74}" type="presParOf" srcId="{62328950-5D33-4F8D-B8E3-F263D72BFD34}" destId="{A4C203C2-3B85-46E4-8629-37248C318F40}" srcOrd="2" destOrd="0" presId="urn:diagrams.loki3.com/BracketList+Icon"/>
    <dgm:cxn modelId="{9F466861-80C8-4E56-88FD-2C9F86EE6261}" type="presParOf" srcId="{A4C203C2-3B85-46E4-8629-37248C318F40}" destId="{E1FC22C9-CE08-4C82-8657-8A3F7012CC5C}" srcOrd="0" destOrd="0" presId="urn:diagrams.loki3.com/BracketList+Icon"/>
    <dgm:cxn modelId="{48E6A3C1-FB83-4D5E-99E5-1E812B489795}" type="presParOf" srcId="{A4C203C2-3B85-46E4-8629-37248C318F40}" destId="{38B77073-6D98-4BB3-B8B0-7EDE59C6BCD8}" srcOrd="1" destOrd="0" presId="urn:diagrams.loki3.com/BracketList+Icon"/>
    <dgm:cxn modelId="{CECE84AB-A281-472A-8A3B-9573B43FBB3B}" type="presParOf" srcId="{A4C203C2-3B85-46E4-8629-37248C318F40}" destId="{8DD76A58-AC16-457A-9CE9-ECB12B2B36CC}" srcOrd="2" destOrd="0" presId="urn:diagrams.loki3.com/BracketList+Icon"/>
    <dgm:cxn modelId="{6BCE0719-EF64-4AFE-8AF9-2F27E9B24A21}" type="presParOf" srcId="{A4C203C2-3B85-46E4-8629-37248C318F40}" destId="{6145306F-92F7-40A6-84F9-92DACA473C5E}" srcOrd="3" destOrd="0" presId="urn:diagrams.loki3.com/BracketList+Icon"/>
    <dgm:cxn modelId="{A206CA22-3B65-4307-A388-92B0DDA2522C}" type="presParOf" srcId="{62328950-5D33-4F8D-B8E3-F263D72BFD34}" destId="{0F170F8C-ED32-4E14-BC0B-F423D94EBF41}" srcOrd="3" destOrd="0" presId="urn:diagrams.loki3.com/BracketList+Icon"/>
    <dgm:cxn modelId="{648E992A-BE0A-4E14-8A47-77DB27518334}" type="presParOf" srcId="{62328950-5D33-4F8D-B8E3-F263D72BFD34}" destId="{0405B34D-3C87-4B5A-858F-737092C2CBA8}" srcOrd="4" destOrd="0" presId="urn:diagrams.loki3.com/BracketList+Icon"/>
    <dgm:cxn modelId="{5EDED2A4-5160-4FFA-B17F-3DE6701FED50}" type="presParOf" srcId="{0405B34D-3C87-4B5A-858F-737092C2CBA8}" destId="{1C44215A-E76F-40A1-BEE6-348207093B86}" srcOrd="0" destOrd="0" presId="urn:diagrams.loki3.com/BracketList+Icon"/>
    <dgm:cxn modelId="{B5EE0D53-1038-4225-9E7B-657237C6F6EF}" type="presParOf" srcId="{0405B34D-3C87-4B5A-858F-737092C2CBA8}" destId="{C8FCBB01-5A06-4CD9-868F-C0667F74F69A}" srcOrd="1" destOrd="0" presId="urn:diagrams.loki3.com/BracketList+Icon"/>
    <dgm:cxn modelId="{539BAD3A-60DE-4510-87AD-109DA789F6C9}" type="presParOf" srcId="{0405B34D-3C87-4B5A-858F-737092C2CBA8}" destId="{33B8FC61-A0D4-4C3C-8796-9AC6AED3C395}" srcOrd="2" destOrd="0" presId="urn:diagrams.loki3.com/BracketList+Icon"/>
    <dgm:cxn modelId="{40E8F843-10A1-498C-87CA-FF2DE679F605}" type="presParOf" srcId="{0405B34D-3C87-4B5A-858F-737092C2CBA8}" destId="{1C4A8DD1-62E8-41F1-BC71-89E98CBC255C}"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2FAAA9D-8EB7-4139-A56A-1E982819FF46}" type="doc">
      <dgm:prSet loTypeId="urn:microsoft.com/office/officeart/2005/8/layout/hList1" loCatId="list" qsTypeId="urn:microsoft.com/office/officeart/2005/8/quickstyle/simple4" qsCatId="simple" csTypeId="urn:microsoft.com/office/officeart/2005/8/colors/accent3_4" csCatId="accent3" phldr="1"/>
      <dgm:spPr/>
      <dgm:t>
        <a:bodyPr/>
        <a:lstStyle/>
        <a:p>
          <a:endParaRPr lang="en-US"/>
        </a:p>
      </dgm:t>
    </dgm:pt>
    <dgm:pt modelId="{3CBA053C-87A1-458C-A671-EB9AAB430E8E}">
      <dgm:prSet custT="1"/>
      <dgm:spPr>
        <a:solidFill>
          <a:schemeClr val="accent1">
            <a:lumMod val="75000"/>
          </a:schemeClr>
        </a:solidFill>
      </dgm:spPr>
      <dgm:t>
        <a:bodyPr/>
        <a:lstStyle/>
        <a:p>
          <a:r>
            <a:rPr lang="en-US" sz="4000" b="1" dirty="0" smtClean="0"/>
            <a:t>Teachers and administrators shared positive experiences </a:t>
          </a:r>
          <a:r>
            <a:rPr lang="en-US" sz="3600" b="1" dirty="0" smtClean="0"/>
            <a:t>with</a:t>
          </a:r>
          <a:r>
            <a:rPr lang="en-US" sz="4000" b="1" dirty="0" smtClean="0"/>
            <a:t> competency-based learning.</a:t>
          </a:r>
          <a:endParaRPr lang="en-US" sz="4000" b="1" dirty="0"/>
        </a:p>
      </dgm:t>
    </dgm:pt>
    <dgm:pt modelId="{DA2FD3FD-2119-491B-833C-1EE60D44AE53}" type="parTrans" cxnId="{13847270-CB99-4A77-B8C3-7AC07D8A3E77}">
      <dgm:prSet/>
      <dgm:spPr/>
      <dgm:t>
        <a:bodyPr/>
        <a:lstStyle/>
        <a:p>
          <a:endParaRPr lang="en-US"/>
        </a:p>
      </dgm:t>
    </dgm:pt>
    <dgm:pt modelId="{2A2C5077-46E4-424A-B138-A4F5A414FA67}" type="sibTrans" cxnId="{13847270-CB99-4A77-B8C3-7AC07D8A3E77}">
      <dgm:prSet/>
      <dgm:spPr/>
      <dgm:t>
        <a:bodyPr/>
        <a:lstStyle/>
        <a:p>
          <a:endParaRPr lang="en-US"/>
        </a:p>
      </dgm:t>
    </dgm:pt>
    <dgm:pt modelId="{C2A08F92-DEAE-4132-999F-943BDBC24CB8}">
      <dgm:prSet custT="1"/>
      <dgm:spPr>
        <a:solidFill>
          <a:schemeClr val="accent1">
            <a:lumMod val="40000"/>
            <a:lumOff val="60000"/>
            <a:alpha val="90000"/>
          </a:schemeClr>
        </a:solidFill>
      </dgm:spPr>
      <dgm:t>
        <a:bodyPr/>
        <a:lstStyle/>
        <a:p>
          <a:r>
            <a:rPr lang="en-US" sz="4000" b="1" dirty="0" smtClean="0"/>
            <a:t>Testing</a:t>
          </a:r>
          <a:endParaRPr lang="en-US" sz="4000" b="1" dirty="0"/>
        </a:p>
      </dgm:t>
    </dgm:pt>
    <dgm:pt modelId="{2FF45743-7318-4A7A-A111-E494ABB9890E}" type="parTrans" cxnId="{8D6642B1-AE1E-4B43-ADFC-80505195DBA8}">
      <dgm:prSet/>
      <dgm:spPr/>
      <dgm:t>
        <a:bodyPr/>
        <a:lstStyle/>
        <a:p>
          <a:endParaRPr lang="en-US"/>
        </a:p>
      </dgm:t>
    </dgm:pt>
    <dgm:pt modelId="{80C73583-440E-43ED-85B7-DC4CBFDC0EAA}" type="sibTrans" cxnId="{8D6642B1-AE1E-4B43-ADFC-80505195DBA8}">
      <dgm:prSet/>
      <dgm:spPr/>
      <dgm:t>
        <a:bodyPr/>
        <a:lstStyle/>
        <a:p>
          <a:endParaRPr lang="en-US"/>
        </a:p>
      </dgm:t>
    </dgm:pt>
    <dgm:pt modelId="{84ED7AB5-4E3E-4B7D-AF34-16445809E54A}">
      <dgm:prSet custT="1"/>
      <dgm:spPr>
        <a:solidFill>
          <a:schemeClr val="accent1">
            <a:lumMod val="40000"/>
            <a:lumOff val="60000"/>
            <a:alpha val="90000"/>
          </a:schemeClr>
        </a:solidFill>
      </dgm:spPr>
      <dgm:t>
        <a:bodyPr/>
        <a:lstStyle/>
        <a:p>
          <a:r>
            <a:rPr lang="en-US" sz="4000" b="1" dirty="0" smtClean="0"/>
            <a:t>Flexible Class times</a:t>
          </a:r>
          <a:endParaRPr lang="en-US" sz="4000" b="1" dirty="0"/>
        </a:p>
      </dgm:t>
    </dgm:pt>
    <dgm:pt modelId="{E34646F5-742F-4DAD-A124-99545125457D}" type="parTrans" cxnId="{D1159CC0-B9DB-4E1D-9F64-591630AA8617}">
      <dgm:prSet/>
      <dgm:spPr/>
      <dgm:t>
        <a:bodyPr/>
        <a:lstStyle/>
        <a:p>
          <a:endParaRPr lang="en-US"/>
        </a:p>
      </dgm:t>
    </dgm:pt>
    <dgm:pt modelId="{5EED4906-89BB-4D43-9F94-FB449F9941C2}" type="sibTrans" cxnId="{D1159CC0-B9DB-4E1D-9F64-591630AA8617}">
      <dgm:prSet/>
      <dgm:spPr/>
      <dgm:t>
        <a:bodyPr/>
        <a:lstStyle/>
        <a:p>
          <a:endParaRPr lang="en-US"/>
        </a:p>
      </dgm:t>
    </dgm:pt>
    <dgm:pt modelId="{E6B2CA54-4A9F-4C39-9DA4-F27584AEFD9B}">
      <dgm:prSet custT="1"/>
      <dgm:spPr>
        <a:solidFill>
          <a:schemeClr val="accent1">
            <a:lumMod val="40000"/>
            <a:lumOff val="60000"/>
            <a:alpha val="90000"/>
          </a:schemeClr>
        </a:solidFill>
      </dgm:spPr>
      <dgm:t>
        <a:bodyPr/>
        <a:lstStyle/>
        <a:p>
          <a:r>
            <a:rPr lang="en-US" sz="4000" b="1" dirty="0" smtClean="0"/>
            <a:t>Projects</a:t>
          </a:r>
          <a:endParaRPr lang="en-US" sz="4000" b="1" dirty="0"/>
        </a:p>
      </dgm:t>
    </dgm:pt>
    <dgm:pt modelId="{03C68358-06A8-4D73-A68D-3DEE0B2B3BE0}" type="parTrans" cxnId="{38E3FA5C-E0EB-4978-9F01-EC46DEB437B4}">
      <dgm:prSet/>
      <dgm:spPr/>
      <dgm:t>
        <a:bodyPr/>
        <a:lstStyle/>
        <a:p>
          <a:endParaRPr lang="en-US"/>
        </a:p>
      </dgm:t>
    </dgm:pt>
    <dgm:pt modelId="{AE03F586-A0E2-4DA7-B95B-16F06DB2200E}" type="sibTrans" cxnId="{38E3FA5C-E0EB-4978-9F01-EC46DEB437B4}">
      <dgm:prSet/>
      <dgm:spPr/>
      <dgm:t>
        <a:bodyPr/>
        <a:lstStyle/>
        <a:p>
          <a:endParaRPr lang="en-US"/>
        </a:p>
      </dgm:t>
    </dgm:pt>
    <dgm:pt modelId="{9F0EC441-6007-4BD5-A48E-C7DCEB139091}" type="pres">
      <dgm:prSet presAssocID="{72FAAA9D-8EB7-4139-A56A-1E982819FF46}" presName="Name0" presStyleCnt="0">
        <dgm:presLayoutVars>
          <dgm:dir/>
          <dgm:animLvl val="lvl"/>
          <dgm:resizeHandles val="exact"/>
        </dgm:presLayoutVars>
      </dgm:prSet>
      <dgm:spPr/>
      <dgm:t>
        <a:bodyPr/>
        <a:lstStyle/>
        <a:p>
          <a:endParaRPr lang="en-US"/>
        </a:p>
      </dgm:t>
    </dgm:pt>
    <dgm:pt modelId="{5D147DB4-3BB3-449D-8728-EBF3C6B0428F}" type="pres">
      <dgm:prSet presAssocID="{3CBA053C-87A1-458C-A671-EB9AAB430E8E}" presName="composite" presStyleCnt="0"/>
      <dgm:spPr/>
      <dgm:t>
        <a:bodyPr/>
        <a:lstStyle/>
        <a:p>
          <a:endParaRPr lang="en-US"/>
        </a:p>
      </dgm:t>
    </dgm:pt>
    <dgm:pt modelId="{C9AAD5C0-4CDF-4511-8B38-CC68F30604B2}" type="pres">
      <dgm:prSet presAssocID="{3CBA053C-87A1-458C-A671-EB9AAB430E8E}" presName="parTx" presStyleLbl="alignNode1" presStyleIdx="0" presStyleCnt="1">
        <dgm:presLayoutVars>
          <dgm:chMax val="0"/>
          <dgm:chPref val="0"/>
          <dgm:bulletEnabled val="1"/>
        </dgm:presLayoutVars>
      </dgm:prSet>
      <dgm:spPr/>
      <dgm:t>
        <a:bodyPr/>
        <a:lstStyle/>
        <a:p>
          <a:endParaRPr lang="en-US"/>
        </a:p>
      </dgm:t>
    </dgm:pt>
    <dgm:pt modelId="{74379094-7230-45E1-875B-5A48ED7F6C22}" type="pres">
      <dgm:prSet presAssocID="{3CBA053C-87A1-458C-A671-EB9AAB430E8E}" presName="desTx" presStyleLbl="alignAccFollowNode1" presStyleIdx="0" presStyleCnt="1">
        <dgm:presLayoutVars>
          <dgm:bulletEnabled val="1"/>
        </dgm:presLayoutVars>
      </dgm:prSet>
      <dgm:spPr/>
      <dgm:t>
        <a:bodyPr/>
        <a:lstStyle/>
        <a:p>
          <a:endParaRPr lang="en-US"/>
        </a:p>
      </dgm:t>
    </dgm:pt>
  </dgm:ptLst>
  <dgm:cxnLst>
    <dgm:cxn modelId="{A75E9BA0-941E-4864-8629-CFB3AFFFFCA6}" type="presOf" srcId="{3CBA053C-87A1-458C-A671-EB9AAB430E8E}" destId="{C9AAD5C0-4CDF-4511-8B38-CC68F30604B2}" srcOrd="0" destOrd="0" presId="urn:microsoft.com/office/officeart/2005/8/layout/hList1"/>
    <dgm:cxn modelId="{13847270-CB99-4A77-B8C3-7AC07D8A3E77}" srcId="{72FAAA9D-8EB7-4139-A56A-1E982819FF46}" destId="{3CBA053C-87A1-458C-A671-EB9AAB430E8E}" srcOrd="0" destOrd="0" parTransId="{DA2FD3FD-2119-491B-833C-1EE60D44AE53}" sibTransId="{2A2C5077-46E4-424A-B138-A4F5A414FA67}"/>
    <dgm:cxn modelId="{2C172F7D-D937-4FC7-B3F4-67042AB01B25}" type="presOf" srcId="{C2A08F92-DEAE-4132-999F-943BDBC24CB8}" destId="{74379094-7230-45E1-875B-5A48ED7F6C22}" srcOrd="0" destOrd="0" presId="urn:microsoft.com/office/officeart/2005/8/layout/hList1"/>
    <dgm:cxn modelId="{38E3FA5C-E0EB-4978-9F01-EC46DEB437B4}" srcId="{3CBA053C-87A1-458C-A671-EB9AAB430E8E}" destId="{E6B2CA54-4A9F-4C39-9DA4-F27584AEFD9B}" srcOrd="2" destOrd="0" parTransId="{03C68358-06A8-4D73-A68D-3DEE0B2B3BE0}" sibTransId="{AE03F586-A0E2-4DA7-B95B-16F06DB2200E}"/>
    <dgm:cxn modelId="{58571F06-539D-421D-B6D2-1D2E293EABBB}" type="presOf" srcId="{84ED7AB5-4E3E-4B7D-AF34-16445809E54A}" destId="{74379094-7230-45E1-875B-5A48ED7F6C22}" srcOrd="0" destOrd="1" presId="urn:microsoft.com/office/officeart/2005/8/layout/hList1"/>
    <dgm:cxn modelId="{E31E4729-8668-4C82-BA90-DEE95F56BC5B}" type="presOf" srcId="{E6B2CA54-4A9F-4C39-9DA4-F27584AEFD9B}" destId="{74379094-7230-45E1-875B-5A48ED7F6C22}" srcOrd="0" destOrd="2" presId="urn:microsoft.com/office/officeart/2005/8/layout/hList1"/>
    <dgm:cxn modelId="{4B8F4907-5115-403B-BB2F-5C2F018E939F}" type="presOf" srcId="{72FAAA9D-8EB7-4139-A56A-1E982819FF46}" destId="{9F0EC441-6007-4BD5-A48E-C7DCEB139091}" srcOrd="0" destOrd="0" presId="urn:microsoft.com/office/officeart/2005/8/layout/hList1"/>
    <dgm:cxn modelId="{8D6642B1-AE1E-4B43-ADFC-80505195DBA8}" srcId="{3CBA053C-87A1-458C-A671-EB9AAB430E8E}" destId="{C2A08F92-DEAE-4132-999F-943BDBC24CB8}" srcOrd="0" destOrd="0" parTransId="{2FF45743-7318-4A7A-A111-E494ABB9890E}" sibTransId="{80C73583-440E-43ED-85B7-DC4CBFDC0EAA}"/>
    <dgm:cxn modelId="{D1159CC0-B9DB-4E1D-9F64-591630AA8617}" srcId="{3CBA053C-87A1-458C-A671-EB9AAB430E8E}" destId="{84ED7AB5-4E3E-4B7D-AF34-16445809E54A}" srcOrd="1" destOrd="0" parTransId="{E34646F5-742F-4DAD-A124-99545125457D}" sibTransId="{5EED4906-89BB-4D43-9F94-FB449F9941C2}"/>
    <dgm:cxn modelId="{8149A6D1-88A3-4BC8-87E9-9CC40AB9D0F6}" type="presParOf" srcId="{9F0EC441-6007-4BD5-A48E-C7DCEB139091}" destId="{5D147DB4-3BB3-449D-8728-EBF3C6B0428F}" srcOrd="0" destOrd="0" presId="urn:microsoft.com/office/officeart/2005/8/layout/hList1"/>
    <dgm:cxn modelId="{A4646B0A-7283-43EE-80E8-2200F6AA95EB}" type="presParOf" srcId="{5D147DB4-3BB3-449D-8728-EBF3C6B0428F}" destId="{C9AAD5C0-4CDF-4511-8B38-CC68F30604B2}" srcOrd="0" destOrd="0" presId="urn:microsoft.com/office/officeart/2005/8/layout/hList1"/>
    <dgm:cxn modelId="{3806BD55-AEC6-4CB5-82E6-D8E78E114DEB}" type="presParOf" srcId="{5D147DB4-3BB3-449D-8728-EBF3C6B0428F}" destId="{74379094-7230-45E1-875B-5A48ED7F6C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F9989-1266-4231-89A3-04110EC7E594}" type="doc">
      <dgm:prSet loTypeId="urn:microsoft.com/office/officeart/2005/8/layout/chevronAccent+Icon" loCatId="officeonline" qsTypeId="urn:microsoft.com/office/officeart/2005/8/quickstyle/simple5" qsCatId="simple" csTypeId="urn:microsoft.com/office/officeart/2005/8/colors/colorful3" csCatId="colorful" phldr="1"/>
      <dgm:spPr/>
      <dgm:t>
        <a:bodyPr/>
        <a:lstStyle/>
        <a:p>
          <a:endParaRPr lang="en-US"/>
        </a:p>
      </dgm:t>
    </dgm:pt>
    <dgm:pt modelId="{16680F50-192D-43DD-B1E3-C903672E3322}">
      <dgm:prSet phldrT="[Text]" custT="1"/>
      <dgm:spPr/>
      <dgm:t>
        <a:bodyPr/>
        <a:lstStyle/>
        <a:p>
          <a:r>
            <a:rPr lang="en-US" sz="2700" b="1" dirty="0" smtClean="0">
              <a:latin typeface="Arial" panose="020B0604020202020204" pitchFamily="34" charset="0"/>
              <a:cs typeface="Arial" panose="020B0604020202020204" pitchFamily="34" charset="0"/>
            </a:rPr>
            <a:t>College</a:t>
          </a:r>
          <a:endParaRPr lang="en-US" sz="2700" b="1" dirty="0">
            <a:latin typeface="Arial" panose="020B0604020202020204" pitchFamily="34" charset="0"/>
            <a:cs typeface="Arial" panose="020B0604020202020204" pitchFamily="34" charset="0"/>
          </a:endParaRPr>
        </a:p>
      </dgm:t>
    </dgm:pt>
    <dgm:pt modelId="{00B7D4E1-8032-4EEC-AE77-E0CFE5235A28}" type="parTrans" cxnId="{1B968445-62E7-4A72-8A0A-801F95C62FE9}">
      <dgm:prSet/>
      <dgm:spPr/>
      <dgm:t>
        <a:bodyPr/>
        <a:lstStyle/>
        <a:p>
          <a:endParaRPr lang="en-US" sz="2800" b="1">
            <a:latin typeface="Arial" panose="020B0604020202020204" pitchFamily="34" charset="0"/>
            <a:cs typeface="Arial" panose="020B0604020202020204" pitchFamily="34" charset="0"/>
          </a:endParaRPr>
        </a:p>
      </dgm:t>
    </dgm:pt>
    <dgm:pt modelId="{A16D4930-9829-4C9D-8825-E8E5A22F05A8}" type="sibTrans" cxnId="{1B968445-62E7-4A72-8A0A-801F95C62FE9}">
      <dgm:prSet/>
      <dgm:spPr/>
      <dgm:t>
        <a:bodyPr/>
        <a:lstStyle/>
        <a:p>
          <a:endParaRPr lang="en-US" sz="2800" b="1">
            <a:latin typeface="Arial" panose="020B0604020202020204" pitchFamily="34" charset="0"/>
            <a:cs typeface="Arial" panose="020B0604020202020204" pitchFamily="34" charset="0"/>
          </a:endParaRPr>
        </a:p>
      </dgm:t>
    </dgm:pt>
    <dgm:pt modelId="{FC0ED238-F2A0-48DD-8969-A84F1C1FF96E}">
      <dgm:prSet phldrT="[Text]" custT="1"/>
      <dgm:spPr/>
      <dgm:t>
        <a:bodyPr/>
        <a:lstStyle/>
        <a:p>
          <a:r>
            <a:rPr lang="en-US" sz="2700" b="1" dirty="0" smtClean="0">
              <a:latin typeface="Arial" panose="020B0604020202020204" pitchFamily="34" charset="0"/>
              <a:cs typeface="Arial" panose="020B0604020202020204" pitchFamily="34" charset="0"/>
            </a:rPr>
            <a:t>College &amp; Career</a:t>
          </a:r>
          <a:endParaRPr lang="en-US" sz="2700" b="1" dirty="0">
            <a:latin typeface="Arial" panose="020B0604020202020204" pitchFamily="34" charset="0"/>
            <a:cs typeface="Arial" panose="020B0604020202020204" pitchFamily="34" charset="0"/>
          </a:endParaRPr>
        </a:p>
      </dgm:t>
    </dgm:pt>
    <dgm:pt modelId="{027B84A1-6760-4FB5-8B86-30FA8612ECE8}" type="parTrans" cxnId="{B0FADB68-A516-4176-ADCA-9E5EA89C0A04}">
      <dgm:prSet/>
      <dgm:spPr/>
      <dgm:t>
        <a:bodyPr/>
        <a:lstStyle/>
        <a:p>
          <a:endParaRPr lang="en-US"/>
        </a:p>
      </dgm:t>
    </dgm:pt>
    <dgm:pt modelId="{4C431A6F-F7A9-4592-B724-AC2A21AEE4AE}" type="sibTrans" cxnId="{B0FADB68-A516-4176-ADCA-9E5EA89C0A04}">
      <dgm:prSet/>
      <dgm:spPr/>
      <dgm:t>
        <a:bodyPr/>
        <a:lstStyle/>
        <a:p>
          <a:endParaRPr lang="en-US"/>
        </a:p>
      </dgm:t>
    </dgm:pt>
    <dgm:pt modelId="{8243844B-F707-44DF-BDC2-ECF209306092}">
      <dgm:prSet phldrT="[Text]" custT="1"/>
      <dgm:spPr/>
      <dgm:t>
        <a:bodyPr/>
        <a:lstStyle/>
        <a:p>
          <a:r>
            <a:rPr lang="en-US" sz="2700" b="1" dirty="0" smtClean="0">
              <a:latin typeface="Arial" panose="020B0604020202020204" pitchFamily="34" charset="0"/>
              <a:cs typeface="Arial" panose="020B0604020202020204" pitchFamily="34" charset="0"/>
            </a:rPr>
            <a:t>Career</a:t>
          </a:r>
          <a:endParaRPr lang="en-US" sz="2700" b="1" dirty="0">
            <a:latin typeface="Arial" panose="020B0604020202020204" pitchFamily="34" charset="0"/>
            <a:cs typeface="Arial" panose="020B0604020202020204" pitchFamily="34" charset="0"/>
          </a:endParaRPr>
        </a:p>
      </dgm:t>
    </dgm:pt>
    <dgm:pt modelId="{5B3DEF90-D042-4BFA-A342-86641CFFF23B}" type="parTrans" cxnId="{2EB0F81E-B6BE-4CD4-B389-5835B24F96A7}">
      <dgm:prSet/>
      <dgm:spPr/>
      <dgm:t>
        <a:bodyPr/>
        <a:lstStyle/>
        <a:p>
          <a:endParaRPr lang="en-US"/>
        </a:p>
      </dgm:t>
    </dgm:pt>
    <dgm:pt modelId="{FB76045B-D69F-40F0-A7F8-17D30B00FBE8}" type="sibTrans" cxnId="{2EB0F81E-B6BE-4CD4-B389-5835B24F96A7}">
      <dgm:prSet/>
      <dgm:spPr/>
      <dgm:t>
        <a:bodyPr/>
        <a:lstStyle/>
        <a:p>
          <a:endParaRPr lang="en-US"/>
        </a:p>
      </dgm:t>
    </dgm:pt>
    <dgm:pt modelId="{4ECFA5EB-D020-46C0-AE34-3668254ACF83}" type="pres">
      <dgm:prSet presAssocID="{092F9989-1266-4231-89A3-04110EC7E594}" presName="Name0" presStyleCnt="0">
        <dgm:presLayoutVars>
          <dgm:dir/>
          <dgm:resizeHandles val="exact"/>
        </dgm:presLayoutVars>
      </dgm:prSet>
      <dgm:spPr/>
      <dgm:t>
        <a:bodyPr/>
        <a:lstStyle/>
        <a:p>
          <a:endParaRPr lang="en-US"/>
        </a:p>
      </dgm:t>
    </dgm:pt>
    <dgm:pt modelId="{AEDE1EB5-D4FD-4164-A989-25C49795F243}" type="pres">
      <dgm:prSet presAssocID="{16680F50-192D-43DD-B1E3-C903672E3322}" presName="composite" presStyleCnt="0"/>
      <dgm:spPr/>
      <dgm:t>
        <a:bodyPr/>
        <a:lstStyle/>
        <a:p>
          <a:endParaRPr lang="en-US"/>
        </a:p>
      </dgm:t>
    </dgm:pt>
    <dgm:pt modelId="{C2A9D815-776A-4D0B-84EE-C17F987D755D}" type="pres">
      <dgm:prSet presAssocID="{16680F50-192D-43DD-B1E3-C903672E3322}" presName="bgChev" presStyleLbl="node1" presStyleIdx="0" presStyleCnt="3"/>
      <dgm:spPr>
        <a:solidFill>
          <a:schemeClr val="tx2">
            <a:lumMod val="50000"/>
          </a:schemeClr>
        </a:solidFill>
      </dgm:spPr>
      <dgm:t>
        <a:bodyPr/>
        <a:lstStyle/>
        <a:p>
          <a:endParaRPr lang="en-US"/>
        </a:p>
      </dgm:t>
    </dgm:pt>
    <dgm:pt modelId="{747FF223-B6C5-4F66-BC7A-EFA92979C067}" type="pres">
      <dgm:prSet presAssocID="{16680F50-192D-43DD-B1E3-C903672E3322}" presName="txNode" presStyleLbl="fgAcc1" presStyleIdx="0" presStyleCnt="3">
        <dgm:presLayoutVars>
          <dgm:bulletEnabled val="1"/>
        </dgm:presLayoutVars>
      </dgm:prSet>
      <dgm:spPr/>
      <dgm:t>
        <a:bodyPr/>
        <a:lstStyle/>
        <a:p>
          <a:endParaRPr lang="en-US"/>
        </a:p>
      </dgm:t>
    </dgm:pt>
    <dgm:pt modelId="{CD40CC36-F7E4-4F18-A490-04347C120AEB}" type="pres">
      <dgm:prSet presAssocID="{A16D4930-9829-4C9D-8825-E8E5A22F05A8}" presName="compositeSpace" presStyleCnt="0"/>
      <dgm:spPr/>
      <dgm:t>
        <a:bodyPr/>
        <a:lstStyle/>
        <a:p>
          <a:endParaRPr lang="en-US"/>
        </a:p>
      </dgm:t>
    </dgm:pt>
    <dgm:pt modelId="{E75F99CD-07B4-4E14-9321-9F2B5B33AF67}" type="pres">
      <dgm:prSet presAssocID="{FC0ED238-F2A0-48DD-8969-A84F1C1FF96E}" presName="composite" presStyleCnt="0"/>
      <dgm:spPr/>
      <dgm:t>
        <a:bodyPr/>
        <a:lstStyle/>
        <a:p>
          <a:endParaRPr lang="en-US"/>
        </a:p>
      </dgm:t>
    </dgm:pt>
    <dgm:pt modelId="{FA5B139B-CD21-481C-BB0F-C2F2DE7C50AE}" type="pres">
      <dgm:prSet presAssocID="{FC0ED238-F2A0-48DD-8969-A84F1C1FF96E}" presName="bgChev" presStyleLbl="node1" presStyleIdx="1" presStyleCnt="3"/>
      <dgm:spPr>
        <a:solidFill>
          <a:schemeClr val="tx2">
            <a:lumMod val="75000"/>
          </a:schemeClr>
        </a:solidFill>
      </dgm:spPr>
      <dgm:t>
        <a:bodyPr/>
        <a:lstStyle/>
        <a:p>
          <a:endParaRPr lang="en-US"/>
        </a:p>
      </dgm:t>
    </dgm:pt>
    <dgm:pt modelId="{6A747CAC-D4A8-4424-8939-E66388D21F64}" type="pres">
      <dgm:prSet presAssocID="{FC0ED238-F2A0-48DD-8969-A84F1C1FF96E}" presName="txNode" presStyleLbl="fgAcc1" presStyleIdx="1" presStyleCnt="3">
        <dgm:presLayoutVars>
          <dgm:bulletEnabled val="1"/>
        </dgm:presLayoutVars>
      </dgm:prSet>
      <dgm:spPr/>
      <dgm:t>
        <a:bodyPr/>
        <a:lstStyle/>
        <a:p>
          <a:endParaRPr lang="en-US"/>
        </a:p>
      </dgm:t>
    </dgm:pt>
    <dgm:pt modelId="{24C98422-94EB-4EFF-B5FF-7A01B9484421}" type="pres">
      <dgm:prSet presAssocID="{4C431A6F-F7A9-4592-B724-AC2A21AEE4AE}" presName="compositeSpace" presStyleCnt="0"/>
      <dgm:spPr/>
      <dgm:t>
        <a:bodyPr/>
        <a:lstStyle/>
        <a:p>
          <a:endParaRPr lang="en-US"/>
        </a:p>
      </dgm:t>
    </dgm:pt>
    <dgm:pt modelId="{207A0229-9E2E-4329-A9DD-21DDB20A061C}" type="pres">
      <dgm:prSet presAssocID="{8243844B-F707-44DF-BDC2-ECF209306092}" presName="composite" presStyleCnt="0"/>
      <dgm:spPr/>
      <dgm:t>
        <a:bodyPr/>
        <a:lstStyle/>
        <a:p>
          <a:endParaRPr lang="en-US"/>
        </a:p>
      </dgm:t>
    </dgm:pt>
    <dgm:pt modelId="{3EE55944-79ED-4073-8198-2283B2513EE5}" type="pres">
      <dgm:prSet presAssocID="{8243844B-F707-44DF-BDC2-ECF209306092}" presName="bgChev" presStyleLbl="node1" presStyleIdx="2" presStyleCnt="3"/>
      <dgm:spPr>
        <a:solidFill>
          <a:schemeClr val="tx2">
            <a:lumMod val="50000"/>
          </a:schemeClr>
        </a:solidFill>
      </dgm:spPr>
      <dgm:t>
        <a:bodyPr/>
        <a:lstStyle/>
        <a:p>
          <a:endParaRPr lang="en-US"/>
        </a:p>
      </dgm:t>
    </dgm:pt>
    <dgm:pt modelId="{E3785042-3A1B-4F36-8203-4162236E8DA6}" type="pres">
      <dgm:prSet presAssocID="{8243844B-F707-44DF-BDC2-ECF209306092}" presName="txNode" presStyleLbl="fgAcc1" presStyleIdx="2" presStyleCnt="3">
        <dgm:presLayoutVars>
          <dgm:bulletEnabled val="1"/>
        </dgm:presLayoutVars>
      </dgm:prSet>
      <dgm:spPr/>
      <dgm:t>
        <a:bodyPr/>
        <a:lstStyle/>
        <a:p>
          <a:endParaRPr lang="en-US"/>
        </a:p>
      </dgm:t>
    </dgm:pt>
  </dgm:ptLst>
  <dgm:cxnLst>
    <dgm:cxn modelId="{1B334BFC-1E9E-4035-AA18-FF3036DA2FA9}" type="presOf" srcId="{092F9989-1266-4231-89A3-04110EC7E594}" destId="{4ECFA5EB-D020-46C0-AE34-3668254ACF83}" srcOrd="0" destOrd="0" presId="urn:microsoft.com/office/officeart/2005/8/layout/chevronAccent+Icon"/>
    <dgm:cxn modelId="{1B968445-62E7-4A72-8A0A-801F95C62FE9}" srcId="{092F9989-1266-4231-89A3-04110EC7E594}" destId="{16680F50-192D-43DD-B1E3-C903672E3322}" srcOrd="0" destOrd="0" parTransId="{00B7D4E1-8032-4EEC-AE77-E0CFE5235A28}" sibTransId="{A16D4930-9829-4C9D-8825-E8E5A22F05A8}"/>
    <dgm:cxn modelId="{C2D688A8-71FA-4576-9C44-5AEDE95E58EF}" type="presOf" srcId="{8243844B-F707-44DF-BDC2-ECF209306092}" destId="{E3785042-3A1B-4F36-8203-4162236E8DA6}" srcOrd="0" destOrd="0" presId="urn:microsoft.com/office/officeart/2005/8/layout/chevronAccent+Icon"/>
    <dgm:cxn modelId="{874A5611-CF6D-4865-BE09-77DA2B4FD810}" type="presOf" srcId="{FC0ED238-F2A0-48DD-8969-A84F1C1FF96E}" destId="{6A747CAC-D4A8-4424-8939-E66388D21F64}" srcOrd="0" destOrd="0" presId="urn:microsoft.com/office/officeart/2005/8/layout/chevronAccent+Icon"/>
    <dgm:cxn modelId="{B9856121-BF09-442C-B70D-E22B558F6D25}" type="presOf" srcId="{16680F50-192D-43DD-B1E3-C903672E3322}" destId="{747FF223-B6C5-4F66-BC7A-EFA92979C067}" srcOrd="0" destOrd="0" presId="urn:microsoft.com/office/officeart/2005/8/layout/chevronAccent+Icon"/>
    <dgm:cxn modelId="{B0FADB68-A516-4176-ADCA-9E5EA89C0A04}" srcId="{092F9989-1266-4231-89A3-04110EC7E594}" destId="{FC0ED238-F2A0-48DD-8969-A84F1C1FF96E}" srcOrd="1" destOrd="0" parTransId="{027B84A1-6760-4FB5-8B86-30FA8612ECE8}" sibTransId="{4C431A6F-F7A9-4592-B724-AC2A21AEE4AE}"/>
    <dgm:cxn modelId="{2EB0F81E-B6BE-4CD4-B389-5835B24F96A7}" srcId="{092F9989-1266-4231-89A3-04110EC7E594}" destId="{8243844B-F707-44DF-BDC2-ECF209306092}" srcOrd="2" destOrd="0" parTransId="{5B3DEF90-D042-4BFA-A342-86641CFFF23B}" sibTransId="{FB76045B-D69F-40F0-A7F8-17D30B00FBE8}"/>
    <dgm:cxn modelId="{890BB299-93E4-44E5-B884-6FAAEDFBA07D}" type="presParOf" srcId="{4ECFA5EB-D020-46C0-AE34-3668254ACF83}" destId="{AEDE1EB5-D4FD-4164-A989-25C49795F243}" srcOrd="0" destOrd="0" presId="urn:microsoft.com/office/officeart/2005/8/layout/chevronAccent+Icon"/>
    <dgm:cxn modelId="{63C0365F-423A-40A4-905D-E4FDA3799013}" type="presParOf" srcId="{AEDE1EB5-D4FD-4164-A989-25C49795F243}" destId="{C2A9D815-776A-4D0B-84EE-C17F987D755D}" srcOrd="0" destOrd="0" presId="urn:microsoft.com/office/officeart/2005/8/layout/chevronAccent+Icon"/>
    <dgm:cxn modelId="{4DD0E591-72B2-4DD1-AD3C-B44BDDCBDEB1}" type="presParOf" srcId="{AEDE1EB5-D4FD-4164-A989-25C49795F243}" destId="{747FF223-B6C5-4F66-BC7A-EFA92979C067}" srcOrd="1" destOrd="0" presId="urn:microsoft.com/office/officeart/2005/8/layout/chevronAccent+Icon"/>
    <dgm:cxn modelId="{91907CF5-46DF-47C2-AD46-9DD440FC4968}" type="presParOf" srcId="{4ECFA5EB-D020-46C0-AE34-3668254ACF83}" destId="{CD40CC36-F7E4-4F18-A490-04347C120AEB}" srcOrd="1" destOrd="0" presId="urn:microsoft.com/office/officeart/2005/8/layout/chevronAccent+Icon"/>
    <dgm:cxn modelId="{02D5390F-030C-468D-8212-14F7BD0B5367}" type="presParOf" srcId="{4ECFA5EB-D020-46C0-AE34-3668254ACF83}" destId="{E75F99CD-07B4-4E14-9321-9F2B5B33AF67}" srcOrd="2" destOrd="0" presId="urn:microsoft.com/office/officeart/2005/8/layout/chevronAccent+Icon"/>
    <dgm:cxn modelId="{901F090D-15F2-40B8-ABA1-436A7A6428CF}" type="presParOf" srcId="{E75F99CD-07B4-4E14-9321-9F2B5B33AF67}" destId="{FA5B139B-CD21-481C-BB0F-C2F2DE7C50AE}" srcOrd="0" destOrd="0" presId="urn:microsoft.com/office/officeart/2005/8/layout/chevronAccent+Icon"/>
    <dgm:cxn modelId="{5A4D5CB5-4243-4354-A008-5E26CFA57246}" type="presParOf" srcId="{E75F99CD-07B4-4E14-9321-9F2B5B33AF67}" destId="{6A747CAC-D4A8-4424-8939-E66388D21F64}" srcOrd="1" destOrd="0" presId="urn:microsoft.com/office/officeart/2005/8/layout/chevronAccent+Icon"/>
    <dgm:cxn modelId="{F5C64327-85FA-48B0-9591-FD19F10E3B03}" type="presParOf" srcId="{4ECFA5EB-D020-46C0-AE34-3668254ACF83}" destId="{24C98422-94EB-4EFF-B5FF-7A01B9484421}" srcOrd="3" destOrd="0" presId="urn:microsoft.com/office/officeart/2005/8/layout/chevronAccent+Icon"/>
    <dgm:cxn modelId="{96E5041C-2D16-4910-8034-3D29100454E7}" type="presParOf" srcId="{4ECFA5EB-D020-46C0-AE34-3668254ACF83}" destId="{207A0229-9E2E-4329-A9DD-21DDB20A061C}" srcOrd="4" destOrd="0" presId="urn:microsoft.com/office/officeart/2005/8/layout/chevronAccent+Icon"/>
    <dgm:cxn modelId="{653FF3D5-CD19-4327-82B2-60669EF4CBFC}" type="presParOf" srcId="{207A0229-9E2E-4329-A9DD-21DDB20A061C}" destId="{3EE55944-79ED-4073-8198-2283B2513EE5}" srcOrd="0" destOrd="0" presId="urn:microsoft.com/office/officeart/2005/8/layout/chevronAccent+Icon"/>
    <dgm:cxn modelId="{64FCC509-B00F-4ADA-A98B-5B36D6F64D21}" type="presParOf" srcId="{207A0229-9E2E-4329-A9DD-21DDB20A061C}" destId="{E3785042-3A1B-4F36-8203-4162236E8DA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4F198-EE3F-4894-9514-BA3B9C9DED16}" type="datetimeFigureOut">
              <a:rPr lang="en-US" smtClean="0"/>
              <a:t>6/22/2015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6225C-8B03-43CC-B031-F760B615E1E6}" type="slidenum">
              <a:rPr lang="en-US" smtClean="0"/>
              <a:t>‹#›</a:t>
            </a:fld>
            <a:endParaRPr lang="en-US"/>
          </a:p>
        </p:txBody>
      </p:sp>
    </p:spTree>
    <p:extLst>
      <p:ext uri="{BB962C8B-B14F-4D97-AF65-F5344CB8AC3E}">
        <p14:creationId xmlns:p14="http://schemas.microsoft.com/office/powerpoint/2010/main" val="36690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E4C7-3B59-48F4-9560-53A499F8E545}" type="slidenum">
              <a:rPr lang="en-US" smtClean="0"/>
              <a:t>5</a:t>
            </a:fld>
            <a:endParaRPr lang="en-US"/>
          </a:p>
        </p:txBody>
      </p:sp>
    </p:spTree>
    <p:extLst>
      <p:ext uri="{BB962C8B-B14F-4D97-AF65-F5344CB8AC3E}">
        <p14:creationId xmlns:p14="http://schemas.microsoft.com/office/powerpoint/2010/main" val="172667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higher quality programs over time</a:t>
            </a:r>
          </a:p>
          <a:p>
            <a:endParaRPr lang="en-US" dirty="0" smtClean="0"/>
          </a:p>
          <a:p>
            <a:r>
              <a:rPr lang="en-US" dirty="0" smtClean="0"/>
              <a:t>And</a:t>
            </a:r>
          </a:p>
          <a:p>
            <a:r>
              <a:rPr lang="en-US" dirty="0" smtClean="0"/>
              <a:t>More needy children in higher quality </a:t>
            </a:r>
          </a:p>
          <a:p>
            <a:r>
              <a:rPr lang="en-US" dirty="0" smtClean="0"/>
              <a:t>2008 -- % in rated program was 53% -- rose to 67% by 2011</a:t>
            </a:r>
          </a:p>
          <a:p>
            <a:endParaRPr lang="en-US" dirty="0" smtClean="0"/>
          </a:p>
          <a:p>
            <a:r>
              <a:rPr lang="en-US" dirty="0" smtClean="0"/>
              <a:t>(LA definition – subsidy or foster care, have data source for both)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822AA7-FF68-400F-9A9B-5112643D157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2396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83338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6225C-8B03-43CC-B031-F760B615E1E6}" type="slidenum">
              <a:rPr lang="en-US" smtClean="0"/>
              <a:t>25</a:t>
            </a:fld>
            <a:endParaRPr lang="en-US"/>
          </a:p>
        </p:txBody>
      </p:sp>
    </p:spTree>
    <p:extLst>
      <p:ext uri="{BB962C8B-B14F-4D97-AF65-F5344CB8AC3E}">
        <p14:creationId xmlns:p14="http://schemas.microsoft.com/office/powerpoint/2010/main" val="267345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FF208-4D3E-4EA1-B509-A4DB9568DA11}" type="slidenum">
              <a:rPr lang="en-US" smtClean="0"/>
              <a:t>26</a:t>
            </a:fld>
            <a:endParaRPr lang="en-US" dirty="0"/>
          </a:p>
        </p:txBody>
      </p:sp>
    </p:spTree>
    <p:extLst>
      <p:ext uri="{BB962C8B-B14F-4D97-AF65-F5344CB8AC3E}">
        <p14:creationId xmlns:p14="http://schemas.microsoft.com/office/powerpoint/2010/main" val="135914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FF208-4D3E-4EA1-B509-A4DB9568DA11}" type="slidenum">
              <a:rPr lang="en-US" smtClean="0"/>
              <a:t>27</a:t>
            </a:fld>
            <a:endParaRPr lang="en-US" dirty="0"/>
          </a:p>
        </p:txBody>
      </p:sp>
      <p:sp>
        <p:nvSpPr>
          <p:cNvPr id="5" name="Notes Placeholder 2"/>
          <p:cNvSpPr>
            <a:spLocks noGrp="1"/>
          </p:cNvSpPr>
          <p:nvPr>
            <p:ph type="body" idx="1"/>
          </p:nvPr>
        </p:nvSpPr>
        <p:spPr/>
        <p:txBody>
          <a:bodyPr/>
          <a:lstStyle/>
          <a:p>
            <a:pPr defTabSz="936163">
              <a:defRPr/>
            </a:pPr>
            <a:endParaRPr lang="en-US" sz="1400" b="1" dirty="0" smtClean="0">
              <a:cs typeface="Aharoni" panose="02010803020104030203" pitchFamily="2" charset="-79"/>
            </a:endParaRPr>
          </a:p>
          <a:p>
            <a:pPr defTabSz="936163">
              <a:defRPr/>
            </a:pPr>
            <a:endParaRPr lang="en-US" sz="1400" b="1" dirty="0">
              <a:cs typeface="Aharoni" panose="02010803020104030203" pitchFamily="2" charset="-79"/>
            </a:endParaRPr>
          </a:p>
          <a:p>
            <a:pPr defTabSz="936163">
              <a:defRPr/>
            </a:pPr>
            <a:endParaRPr lang="en-US" sz="1400" b="1" dirty="0">
              <a:cs typeface="Aharoni" panose="02010803020104030203" pitchFamily="2" charset="-79"/>
            </a:endParaRPr>
          </a:p>
          <a:p>
            <a:endParaRPr lang="en-US" sz="1400" u="sng" dirty="0">
              <a:cs typeface="Aharoni" panose="02010803020104030203" pitchFamily="2" charset="-79"/>
            </a:endParaRPr>
          </a:p>
        </p:txBody>
      </p:sp>
    </p:spTree>
    <p:extLst>
      <p:ext uri="{BB962C8B-B14F-4D97-AF65-F5344CB8AC3E}">
        <p14:creationId xmlns:p14="http://schemas.microsoft.com/office/powerpoint/2010/main" val="38805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6225C-8B03-43CC-B031-F760B615E1E6}" type="slidenum">
              <a:rPr lang="en-US" smtClean="0"/>
              <a:t>37</a:t>
            </a:fld>
            <a:endParaRPr lang="en-US"/>
          </a:p>
        </p:txBody>
      </p:sp>
    </p:spTree>
    <p:extLst>
      <p:ext uri="{BB962C8B-B14F-4D97-AF65-F5344CB8AC3E}">
        <p14:creationId xmlns:p14="http://schemas.microsoft.com/office/powerpoint/2010/main" val="300309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6225C-8B03-43CC-B031-F760B615E1E6}" type="slidenum">
              <a:rPr lang="en-US" smtClean="0"/>
              <a:t>49</a:t>
            </a:fld>
            <a:endParaRPr lang="en-US"/>
          </a:p>
        </p:txBody>
      </p:sp>
    </p:spTree>
    <p:extLst>
      <p:ext uri="{BB962C8B-B14F-4D97-AF65-F5344CB8AC3E}">
        <p14:creationId xmlns:p14="http://schemas.microsoft.com/office/powerpoint/2010/main" val="273198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6225C-8B03-43CC-B031-F760B615E1E6}" type="slidenum">
              <a:rPr lang="en-US" smtClean="0"/>
              <a:t>10</a:t>
            </a:fld>
            <a:endParaRPr lang="en-US"/>
          </a:p>
        </p:txBody>
      </p:sp>
    </p:spTree>
    <p:extLst>
      <p:ext uri="{BB962C8B-B14F-4D97-AF65-F5344CB8AC3E}">
        <p14:creationId xmlns:p14="http://schemas.microsoft.com/office/powerpoint/2010/main" val="67744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566" y="8830484"/>
            <a:ext cx="2971903" cy="464345"/>
          </a:xfrm>
          <a:prstGeom prst="rect">
            <a:avLst/>
          </a:prstGeom>
        </p:spPr>
        <p:txBody>
          <a:bodyPr lIns="88982" tIns="44489" rIns="88982" bIns="44489"/>
          <a:lstStyle/>
          <a:p>
            <a:pPr>
              <a:defRPr/>
            </a:pPr>
            <a:fld id="{66228FBC-DA1B-42AE-B5AA-8358BECA55DD}" type="slidenum">
              <a:rPr lang="en-US" smtClean="0"/>
              <a:pPr>
                <a:defRPr/>
              </a:pPr>
              <a:t>11</a:t>
            </a:fld>
            <a:endParaRPr lang="en-US" dirty="0"/>
          </a:p>
        </p:txBody>
      </p:sp>
    </p:spTree>
    <p:extLst>
      <p:ext uri="{BB962C8B-B14F-4D97-AF65-F5344CB8AC3E}">
        <p14:creationId xmlns:p14="http://schemas.microsoft.com/office/powerpoint/2010/main" val="358906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70616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1351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0870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13776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06462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pPr>
                <a:defRPr/>
              </a:pPr>
              <a:t>19</a:t>
            </a:fld>
            <a:endParaRPr lang="en-US" dirty="0"/>
          </a:p>
        </p:txBody>
      </p:sp>
    </p:spTree>
    <p:extLst>
      <p:ext uri="{BB962C8B-B14F-4D97-AF65-F5344CB8AC3E}">
        <p14:creationId xmlns:p14="http://schemas.microsoft.com/office/powerpoint/2010/main" val="226467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903BA0-DCE3-4C44-BEE2-B7C70B854979}" type="datetimeFigureOut">
              <a:rPr lang="en-US" smtClean="0"/>
              <a:t>6/22/2015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37A3EC4-1E36-45F4-A402-D0CA41BEB7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4" y="1905000"/>
            <a:ext cx="7681913" cy="1523495"/>
          </a:xfrm>
        </p:spPr>
        <p:txBody>
          <a:bodyPr>
            <a:noAutofit/>
          </a:bodyPr>
          <a:lstStyle>
            <a:lvl1pPr algn="ct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1044" y="3886200"/>
            <a:ext cx="7681913" cy="461665"/>
          </a:xfrm>
        </p:spPr>
        <p:txBody>
          <a:bodyPr>
            <a:noAutofit/>
          </a:bodyPr>
          <a:lstStyle>
            <a:lvl1pPr marL="0" indent="0" algn="ctr">
              <a:lnSpc>
                <a:spcPct val="90000"/>
              </a:lnSpc>
              <a:spcBef>
                <a:spcPts val="0"/>
              </a:spcBef>
              <a:buNone/>
              <a:defRPr>
                <a:solidFill>
                  <a:schemeClr val="tx1"/>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4C-logoMd.gif"/>
          <p:cNvPicPr>
            <a:picLocks noChangeAspect="1"/>
          </p:cNvPicPr>
          <p:nvPr userDrawn="1"/>
        </p:nvPicPr>
        <p:blipFill>
          <a:blip r:embed="rId2"/>
          <a:srcRect t="4348" b="12174"/>
          <a:stretch>
            <a:fillRect/>
          </a:stretch>
        </p:blipFill>
        <p:spPr>
          <a:xfrm>
            <a:off x="3390900" y="4528930"/>
            <a:ext cx="2362200" cy="1643269"/>
          </a:xfrm>
          <a:prstGeom prst="rect">
            <a:avLst/>
          </a:prstGeom>
        </p:spPr>
      </p:pic>
    </p:spTree>
    <p:extLst>
      <p:ext uri="{BB962C8B-B14F-4D97-AF65-F5344CB8AC3E}">
        <p14:creationId xmlns:p14="http://schemas.microsoft.com/office/powerpoint/2010/main" val="35199489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hoto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4" y="1905000"/>
            <a:ext cx="7681913" cy="1523495"/>
          </a:xfrm>
        </p:spPr>
        <p:txBody>
          <a:bodyPr>
            <a:noAutofit/>
          </a:bodyPr>
          <a:lstStyle>
            <a:lvl1pPr algn="ct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1044" y="3886200"/>
            <a:ext cx="7681913" cy="461665"/>
          </a:xfrm>
        </p:spPr>
        <p:txBody>
          <a:bodyPr>
            <a:noAutofit/>
          </a:bodyPr>
          <a:lstStyle>
            <a:lvl1pPr marL="0" indent="0" algn="ctr">
              <a:lnSpc>
                <a:spcPct val="90000"/>
              </a:lnSpc>
              <a:spcBef>
                <a:spcPts val="0"/>
              </a:spcBef>
              <a:buNone/>
              <a:defRPr>
                <a:solidFill>
                  <a:schemeClr val="tx1"/>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4C-logoMd.gif"/>
          <p:cNvPicPr>
            <a:picLocks noChangeAspect="1"/>
          </p:cNvPicPr>
          <p:nvPr userDrawn="1"/>
        </p:nvPicPr>
        <p:blipFill>
          <a:blip r:embed="rId2"/>
          <a:srcRect t="4348" b="12174"/>
          <a:stretch>
            <a:fillRect/>
          </a:stretch>
        </p:blipFill>
        <p:spPr>
          <a:xfrm>
            <a:off x="3390900" y="4528930"/>
            <a:ext cx="2362200" cy="164326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73855"/>
            <a:ext cx="914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3547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4200" cy="457200"/>
          </a:xfrm>
        </p:spPr>
        <p:txBody>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381000" y="1524000"/>
            <a:ext cx="8382000" cy="4572000"/>
          </a:xfrm>
        </p:spPr>
        <p:txBody>
          <a:bodyPr>
            <a:normAutofit/>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pic>
        <p:nvPicPr>
          <p:cNvPr id="12" name="Picture 11" descr="4C-logoMd.gif"/>
          <p:cNvPicPr>
            <a:picLocks noChangeAspect="1"/>
          </p:cNvPicPr>
          <p:nvPr/>
        </p:nvPicPr>
        <p:blipFill>
          <a:blip r:embed="rId2"/>
          <a:srcRect t="4348" b="12174"/>
          <a:stretch>
            <a:fillRect/>
          </a:stretch>
        </p:blipFill>
        <p:spPr>
          <a:xfrm>
            <a:off x="7391400" y="0"/>
            <a:ext cx="1752600" cy="1219200"/>
          </a:xfrm>
          <a:prstGeom prst="rect">
            <a:avLst/>
          </a:prstGeom>
        </p:spPr>
      </p:pic>
    </p:spTree>
    <p:extLst>
      <p:ext uri="{BB962C8B-B14F-4D97-AF65-F5344CB8AC3E}">
        <p14:creationId xmlns:p14="http://schemas.microsoft.com/office/powerpoint/2010/main" val="25396998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4200" cy="457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523998"/>
            <a:ext cx="4114800" cy="4572001"/>
          </a:xfrm>
        </p:spPr>
        <p:txBody>
          <a:bodyPr/>
          <a:lstStyle>
            <a:lvl1pPr marL="339976" indent="-339976">
              <a:lnSpc>
                <a:spcPct val="100000"/>
              </a:lnSpc>
              <a:defRPr sz="2800"/>
            </a:lvl1pPr>
            <a:lvl2pPr marL="673338" indent="-325424">
              <a:lnSpc>
                <a:spcPct val="100000"/>
              </a:lnSpc>
              <a:defRPr sz="2400"/>
            </a:lvl2pPr>
            <a:lvl3pPr marL="953785" indent="-288384">
              <a:lnSpc>
                <a:spcPct val="100000"/>
              </a:lnSpc>
              <a:defRPr sz="2000"/>
            </a:lvl3pPr>
            <a:lvl4pPr marL="1227618" indent="-273833">
              <a:lnSpc>
                <a:spcPct val="100000"/>
              </a:lnSpc>
              <a:defRPr sz="1800"/>
            </a:lvl4pPr>
            <a:lvl5pPr marL="1516002" indent="-280447">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0"/>
            <a:ext cx="4114800" cy="4572000"/>
          </a:xfrm>
        </p:spPr>
        <p:txBody>
          <a:bodyPr/>
          <a:lstStyle>
            <a:lvl1pPr marL="347914" indent="-347914">
              <a:lnSpc>
                <a:spcPct val="100000"/>
              </a:lnSpc>
              <a:defRPr sz="2800"/>
            </a:lvl1pPr>
            <a:lvl2pPr marL="673338" indent="-339976">
              <a:lnSpc>
                <a:spcPct val="100000"/>
              </a:lnSpc>
              <a:defRPr sz="2400"/>
            </a:lvl2pPr>
            <a:lvl3pPr marL="961722" indent="-302936">
              <a:lnSpc>
                <a:spcPct val="100000"/>
              </a:lnSpc>
              <a:defRPr sz="2000"/>
            </a:lvl3pPr>
            <a:lvl4pPr marL="1227618" indent="-265896">
              <a:lnSpc>
                <a:spcPct val="100000"/>
              </a:lnSpc>
              <a:defRPr sz="1800"/>
            </a:lvl4pPr>
            <a:lvl5pPr marL="1516002" indent="-273833">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7" name="TextBox 6"/>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34069413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1152" cy="457200"/>
          </a:xfrm>
        </p:spPr>
        <p:txBody>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3749040"/>
          </a:xfrm>
        </p:spPr>
        <p:txBody>
          <a:bodyPr/>
          <a:lstStyle>
            <a:lvl1pPr marL="281770" indent="-281770">
              <a:lnSpc>
                <a:spcPct val="100000"/>
              </a:lnSpc>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7322"/>
            <a:ext cx="4117974" cy="3749040"/>
          </a:xfrm>
        </p:spPr>
        <p:txBody>
          <a:bodyPr/>
          <a:lstStyle>
            <a:lvl1pPr marL="296321" indent="-296321">
              <a:lnSpc>
                <a:spcPct val="100000"/>
              </a:lnSpc>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11" name="TextBox 10"/>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20864974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81000" y="533400"/>
            <a:ext cx="6931152" cy="457200"/>
          </a:xfrm>
        </p:spPr>
        <p:txBody>
          <a:bodyPr/>
          <a:lstStyle>
            <a:lvl1pPr algn="l">
              <a:defRPr sz="3600"/>
            </a:lvl1pPr>
          </a:lstStyle>
          <a:p>
            <a:r>
              <a:rPr lang="en-US" smtClean="0"/>
              <a:t>Click to edit Master title style</a:t>
            </a:r>
            <a:endParaRPr lang="en-US" dirty="0"/>
          </a:p>
        </p:txBody>
      </p:sp>
      <p:pic>
        <p:nvPicPr>
          <p:cNvPr id="8" name="Picture 7"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5" name="TextBox 4"/>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28653416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6" name="TextBox 5"/>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33359646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524000"/>
            <a:ext cx="4114800" cy="4572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524000"/>
            <a:ext cx="4114800" cy="4572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txBox="1">
            <a:spLocks/>
          </p:cNvSpPr>
          <p:nvPr/>
        </p:nvSpPr>
        <p:spPr>
          <a:xfrm>
            <a:off x="381000" y="530352"/>
            <a:ext cx="6931152" cy="457200"/>
          </a:xfrm>
          <a:prstGeom prst="rect">
            <a:avLst/>
          </a:prstGeom>
        </p:spPr>
        <p:txBody>
          <a:bodyPr vert="horz" wrap="square" lIns="0" tIns="0" rIns="0" bIns="0" rtlCol="0" anchor="t">
            <a:spAutoFit/>
          </a:bodyPr>
          <a:lstStyle>
            <a:lvl1pPr algn="l">
              <a:defRPr sz="3600"/>
            </a:lvl1pPr>
          </a:lstStyle>
          <a:p>
            <a:pPr defTabSz="912813" eaLnBrk="0" fontAlgn="base" hangingPunct="0">
              <a:lnSpc>
                <a:spcPct val="90000"/>
              </a:lnSpc>
              <a:spcBef>
                <a:spcPct val="0"/>
              </a:spcBef>
              <a:spcAft>
                <a:spcPct val="0"/>
              </a:spcAft>
              <a:defRPr/>
            </a:pPr>
            <a:r>
              <a:rPr lang="en-US"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rPr>
              <a:t>Click to edit Master title style</a:t>
            </a:r>
            <a:endParaRPr lang="en-US"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endParaRPr>
          </a:p>
        </p:txBody>
      </p:sp>
      <p:pic>
        <p:nvPicPr>
          <p:cNvPr id="10" name="Picture 9"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7" name="TextBox 6"/>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1845128514"/>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solidFill>
                  <a:prstClr val="white">
                    <a:lumMod val="50000"/>
                  </a:prstClr>
                </a:solidFill>
              </a:rPr>
              <a:pPr/>
              <a:t>6/22/2015</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solidFill>
                  <a:prstClr val="white">
                    <a:lumMod val="65000"/>
                  </a:prstClr>
                </a:solidFill>
              </a:rPr>
              <a:pPr/>
              <a:t>‹#›</a:t>
            </a:fld>
            <a:endParaRPr lang="en-US" dirty="0">
              <a:solidFill>
                <a:prstClr val="white">
                  <a:lumMod val="65000"/>
                </a:prst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03355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838183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857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057137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20000"/>
                  <a:lumOff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488647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20000"/>
                  <a:lumOff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484701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20000"/>
                  <a:lumOff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07759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2282906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745408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262517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solidFill>
                  <a:srgbClr val="303030">
                    <a:lumMod val="20000"/>
                    <a:lumOff val="80000"/>
                  </a:srgbClr>
                </a:solidFill>
              </a:rPr>
              <a:pPr/>
              <a:t>6/22/2015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89321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44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15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546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592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3"/>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2452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515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30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23" indent="0">
              <a:buNone/>
              <a:defRPr sz="1200"/>
            </a:lvl2pPr>
            <a:lvl3pPr marL="914446" indent="0">
              <a:buNone/>
              <a:defRPr sz="1000"/>
            </a:lvl3pPr>
            <a:lvl4pPr marL="1371669" indent="0">
              <a:buNone/>
              <a:defRPr sz="933"/>
            </a:lvl4pPr>
            <a:lvl5pPr marL="1828891" indent="0">
              <a:buNone/>
              <a:defRPr sz="933"/>
            </a:lvl5pPr>
            <a:lvl6pPr marL="2286114" indent="0">
              <a:buNone/>
              <a:defRPr sz="933"/>
            </a:lvl6pPr>
            <a:lvl7pPr marL="2743337" indent="0">
              <a:buNone/>
              <a:defRPr sz="933"/>
            </a:lvl7pPr>
            <a:lvl8pPr marL="3200560" indent="0">
              <a:buNone/>
              <a:defRPr sz="933"/>
            </a:lvl8pPr>
            <a:lvl9pPr marL="3657783"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7996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23" indent="0">
              <a:buNone/>
              <a:defRPr sz="1200"/>
            </a:lvl2pPr>
            <a:lvl3pPr marL="914446" indent="0">
              <a:buNone/>
              <a:defRPr sz="1000"/>
            </a:lvl3pPr>
            <a:lvl4pPr marL="1371669" indent="0">
              <a:buNone/>
              <a:defRPr sz="933"/>
            </a:lvl4pPr>
            <a:lvl5pPr marL="1828891" indent="0">
              <a:buNone/>
              <a:defRPr sz="933"/>
            </a:lvl5pPr>
            <a:lvl6pPr marL="2286114" indent="0">
              <a:buNone/>
              <a:defRPr sz="933"/>
            </a:lvl6pPr>
            <a:lvl7pPr marL="2743337" indent="0">
              <a:buNone/>
              <a:defRPr sz="933"/>
            </a:lvl7pPr>
            <a:lvl8pPr marL="3200560" indent="0">
              <a:buNone/>
              <a:defRPr sz="933"/>
            </a:lvl8pPr>
            <a:lvl9pPr marL="3657783"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13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031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123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1882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6179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5195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8528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5379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0266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7590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00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8547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7049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698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903BA0-DCE3-4C44-BEE2-B7C70B854979}" type="datetimeFigureOut">
              <a:rPr lang="en-US" smtClean="0"/>
              <a:t>6/22/2015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903BA0-DCE3-4C44-BEE2-B7C70B854979}" type="datetimeFigureOut">
              <a:rPr lang="en-US" smtClean="0"/>
              <a:t>6/22/2015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903BA0-DCE3-4C44-BEE2-B7C70B854979}" type="datetimeFigureOut">
              <a:rPr lang="en-US" smtClean="0"/>
              <a:t>6/22/2015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37A3EC4-1E36-45F4-A402-D0CA41BEB70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hyperlink" Target="http://www.decal.ga.gov/" TargetMode="Externa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903BA0-DCE3-4C44-BEE2-B7C70B854979}" type="datetimeFigureOut">
              <a:rPr lang="en-US" smtClean="0"/>
              <a:t>6/22/2015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7A3EC4-1E36-45F4-A402-D0CA41BEB7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0"/>
          <a:srcRect/>
          <a:stretch>
            <a:fillRect/>
          </a:stretch>
        </p:blipFill>
        <p:spPr bwMode="auto">
          <a:xfrm>
            <a:off x="-1" y="6126480"/>
            <a:ext cx="9144001" cy="731520"/>
          </a:xfrm>
          <a:prstGeom prst="rect">
            <a:avLst/>
          </a:prstGeom>
          <a:noFill/>
          <a:ln w="9525">
            <a:noFill/>
            <a:miter lim="800000"/>
            <a:headEnd/>
            <a:tailEnd/>
          </a:ln>
        </p:spPr>
      </p:pic>
      <p:sp>
        <p:nvSpPr>
          <p:cNvPr id="2" name="Title Placeholder 1"/>
          <p:cNvSpPr>
            <a:spLocks noGrp="1"/>
          </p:cNvSpPr>
          <p:nvPr>
            <p:ph type="title"/>
          </p:nvPr>
        </p:nvSpPr>
        <p:spPr>
          <a:xfrm>
            <a:off x="381000" y="509653"/>
            <a:ext cx="6934200" cy="498598"/>
          </a:xfrm>
          <a:prstGeom prst="rect">
            <a:avLst/>
          </a:prstGeom>
        </p:spPr>
        <p:txBody>
          <a:bodyPr vert="horz" wrap="square" lIns="0" tIns="0" rIns="0" bIns="0" rtlCol="0" anchor="ctr">
            <a:sp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381000" y="1524000"/>
            <a:ext cx="8382000" cy="4572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Box 5"/>
          <p:cNvSpPr txBox="1"/>
          <p:nvPr/>
        </p:nvSpPr>
        <p:spPr>
          <a:xfrm>
            <a:off x="304800" y="6248400"/>
            <a:ext cx="8534400" cy="507831"/>
          </a:xfrm>
          <a:prstGeom prst="rect">
            <a:avLst/>
          </a:prstGeom>
          <a:noFill/>
        </p:spPr>
        <p:txBody>
          <a:bodyPr wrap="square" bIns="0">
            <a:spAutoFit/>
          </a:bodyPr>
          <a:lstStyle/>
          <a:p>
            <a:pPr algn="ctr">
              <a:defRPr/>
            </a:pPr>
            <a:r>
              <a:rPr lang="en-US" b="1" dirty="0">
                <a:solidFill>
                  <a:srgbClr val="FFFFFF"/>
                </a:solidFill>
                <a:effectLst>
                  <a:outerShdw blurRad="38100" dist="38100" dir="2700000" algn="tl">
                    <a:srgbClr val="000000">
                      <a:alpha val="43137"/>
                    </a:srgbClr>
                  </a:outerShdw>
                </a:effectLst>
              </a:rPr>
              <a:t>Bright from the Start: Georgia Department of Early Care and Learning</a:t>
            </a:r>
          </a:p>
          <a:p>
            <a:pPr algn="ctr">
              <a:defRPr/>
            </a:pPr>
            <a:r>
              <a:rPr lang="en-US" sz="1200" b="1" dirty="0" smtClean="0">
                <a:solidFill>
                  <a:srgbClr val="FFFFFF"/>
                </a:solidFill>
                <a:effectLst>
                  <a:outerShdw blurRad="38100" dist="38100" dir="2700000" algn="tl">
                    <a:srgbClr val="000000">
                      <a:alpha val="43137"/>
                    </a:srgbClr>
                  </a:outerShdw>
                </a:effectLst>
                <a:hlinkClick r:id="rId11"/>
              </a:rPr>
              <a:t>www.decal.ga.gov</a:t>
            </a:r>
            <a:endParaRPr lang="en-US" sz="12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109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ransition>
    <p:fade/>
  </p:transition>
  <p:hf sldNum="0" hdr="0" ftr="0" dt="0"/>
  <p:txStyles>
    <p:titleStyle>
      <a:lvl1pPr algn="l" defTabSz="912813" rtl="0" eaLnBrk="1" fontAlgn="base" hangingPunct="1">
        <a:lnSpc>
          <a:spcPct val="90000"/>
        </a:lnSpc>
        <a:spcBef>
          <a:spcPct val="0"/>
        </a:spcBef>
        <a:spcAft>
          <a:spcPct val="0"/>
        </a:spcAft>
        <a:defRPr lang="en-US" sz="36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2pPr>
      <a:lvl3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3pPr>
      <a:lvl4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4pPr>
      <a:lvl5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5pPr>
      <a:lvl6pPr marL="4572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6pPr>
      <a:lvl7pPr marL="9144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7pPr>
      <a:lvl8pPr marL="13716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8pPr>
      <a:lvl9pPr marL="18288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9pPr>
    </p:titleStyle>
    <p:bodyStyle>
      <a:lvl1pPr marL="396875" indent="-396875" algn="l" defTabSz="912813" rtl="0" eaLnBrk="1" fontAlgn="base" hangingPunct="1">
        <a:lnSpc>
          <a:spcPct val="10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1" fontAlgn="base" hangingPunct="1">
        <a:lnSpc>
          <a:spcPct val="10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defTabSz="457200"/>
            <a:fld id="{0E59FD0C-5451-4CA0-86AF-E70AE3279989}" type="datetimeFigureOut">
              <a:rPr lang="en-US" dirty="0">
                <a:solidFill>
                  <a:srgbClr val="303030">
                    <a:lumMod val="20000"/>
                    <a:lumOff val="80000"/>
                  </a:srgbClr>
                </a:solidFill>
              </a:rPr>
              <a:pPr defTabSz="457200"/>
              <a:t>6/22/2015</a:t>
            </a:fld>
            <a:endParaRPr lang="en-US" dirty="0">
              <a:solidFill>
                <a:srgbClr val="303030">
                  <a:lumMod val="20000"/>
                  <a:lumOff val="80000"/>
                </a:srgbClr>
              </a:solidFill>
            </a:endParaRPr>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defTabSz="457200"/>
            <a:endParaRPr lang="en-US" dirty="0">
              <a:solidFill>
                <a:srgbClr val="303030">
                  <a:lumMod val="20000"/>
                  <a:lumOff val="80000"/>
                </a:srgbClr>
              </a:solidFill>
            </a:endParaRPr>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defTabSz="457200"/>
            <a:fld id="{4FAB73BC-B049-4115-A692-8D63A059BFB8}" type="slidenum">
              <a:rPr lang="en-US" dirty="0">
                <a:solidFill>
                  <a:srgbClr val="303030">
                    <a:lumMod val="60000"/>
                    <a:lumOff val="40000"/>
                  </a:srgbClr>
                </a:solidFill>
              </a:rPr>
              <a:pPr defTabSz="457200"/>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5843341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37160" tIns="68580" rIns="137160" bIns="685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137160" tIns="68580" rIns="137160" bIns="68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457223"/>
            <a:fld id="{F18458AB-F5C6-C94D-ABBD-30B975F77945}" type="datetimeFigureOut">
              <a:rPr lang="en-US" smtClean="0">
                <a:solidFill>
                  <a:prstClr val="black">
                    <a:tint val="75000"/>
                  </a:prstClr>
                </a:solidFill>
              </a:rPr>
              <a:pPr defTabSz="457223"/>
              <a:t>6/22/2015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45722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457223"/>
            <a:fld id="{6A8B1BE4-13D3-6144-A071-51A0922AB62A}" type="slidenum">
              <a:rPr lang="en-US" smtClean="0">
                <a:solidFill>
                  <a:prstClr val="black">
                    <a:tint val="75000"/>
                  </a:prstClr>
                </a:solidFill>
              </a:rPr>
              <a:pPr defTabSz="457223"/>
              <a:t>‹#›</a:t>
            </a:fld>
            <a:endParaRPr lang="en-US" dirty="0">
              <a:solidFill>
                <a:prstClr val="black">
                  <a:tint val="75000"/>
                </a:prstClr>
              </a:solidFill>
            </a:endParaRPr>
          </a:p>
        </p:txBody>
      </p:sp>
    </p:spTree>
    <p:extLst>
      <p:ext uri="{BB962C8B-B14F-4D97-AF65-F5344CB8AC3E}">
        <p14:creationId xmlns:p14="http://schemas.microsoft.com/office/powerpoint/2010/main" val="27904777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23"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457223" rtl="0" eaLnBrk="1" latinLnBrk="0" hangingPunct="1">
        <a:spcBef>
          <a:spcPct val="20000"/>
        </a:spcBef>
        <a:buFont typeface="Arial"/>
        <a:buChar char="•"/>
        <a:defRPr sz="3200" kern="1200">
          <a:solidFill>
            <a:schemeClr val="tx1"/>
          </a:solidFill>
          <a:latin typeface="+mn-lt"/>
          <a:ea typeface="+mn-ea"/>
          <a:cs typeface="+mn-cs"/>
        </a:defRPr>
      </a:lvl1pPr>
      <a:lvl2pPr marL="742987" indent="-285764" algn="l" defTabSz="457223" rtl="0" eaLnBrk="1" latinLnBrk="0" hangingPunct="1">
        <a:spcBef>
          <a:spcPct val="20000"/>
        </a:spcBef>
        <a:buFont typeface="Arial"/>
        <a:buChar char="–"/>
        <a:defRPr sz="2800" kern="1200">
          <a:solidFill>
            <a:schemeClr val="tx1"/>
          </a:solidFill>
          <a:latin typeface="+mn-lt"/>
          <a:ea typeface="+mn-ea"/>
          <a:cs typeface="+mn-cs"/>
        </a:defRPr>
      </a:lvl2pPr>
      <a:lvl3pPr marL="1143057" indent="-228611" algn="l" defTabSz="457223" rtl="0" eaLnBrk="1" latinLnBrk="0" hangingPunct="1">
        <a:spcBef>
          <a:spcPct val="20000"/>
        </a:spcBef>
        <a:buFont typeface="Arial"/>
        <a:buChar char="•"/>
        <a:defRPr sz="2400" kern="1200">
          <a:solidFill>
            <a:schemeClr val="tx1"/>
          </a:solidFill>
          <a:latin typeface="+mn-lt"/>
          <a:ea typeface="+mn-ea"/>
          <a:cs typeface="+mn-cs"/>
        </a:defRPr>
      </a:lvl3pPr>
      <a:lvl4pPr marL="1600280" indent="-228611" algn="l" defTabSz="457223" rtl="0" eaLnBrk="1" latinLnBrk="0" hangingPunct="1">
        <a:spcBef>
          <a:spcPct val="20000"/>
        </a:spcBef>
        <a:buFont typeface="Arial"/>
        <a:buChar char="–"/>
        <a:defRPr sz="2000" kern="1200">
          <a:solidFill>
            <a:schemeClr val="tx1"/>
          </a:solidFill>
          <a:latin typeface="+mn-lt"/>
          <a:ea typeface="+mn-ea"/>
          <a:cs typeface="+mn-cs"/>
        </a:defRPr>
      </a:lvl4pPr>
      <a:lvl5pPr marL="2057503" indent="-228611" algn="l" defTabSz="457223" rtl="0" eaLnBrk="1" latinLnBrk="0" hangingPunct="1">
        <a:spcBef>
          <a:spcPct val="20000"/>
        </a:spcBef>
        <a:buFont typeface="Arial"/>
        <a:buChar char="»"/>
        <a:defRPr sz="2000" kern="1200">
          <a:solidFill>
            <a:schemeClr val="tx1"/>
          </a:solidFill>
          <a:latin typeface="+mn-lt"/>
          <a:ea typeface="+mn-ea"/>
          <a:cs typeface="+mn-cs"/>
        </a:defRPr>
      </a:lvl5pPr>
      <a:lvl6pPr marL="2514726" indent="-228611" algn="l" defTabSz="457223" rtl="0" eaLnBrk="1" latinLnBrk="0" hangingPunct="1">
        <a:spcBef>
          <a:spcPct val="20000"/>
        </a:spcBef>
        <a:buFont typeface="Arial"/>
        <a:buChar char="•"/>
        <a:defRPr sz="20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20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20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1"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59B7B-621B-43E0-AAAB-B7A351DE0C3F}" type="datetimeFigureOut">
              <a:rPr lang="en-US" smtClean="0">
                <a:solidFill>
                  <a:prstClr val="white">
                    <a:tint val="75000"/>
                  </a:prstClr>
                </a:solidFill>
              </a:rPr>
              <a:pPr/>
              <a:t>6/22/2015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657468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80884175.nhd.weebly.com/" TargetMode="External"/><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hyperlink" Target="https://gov.georgia.gov/education-reform-commis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828800" y="5638800"/>
            <a:ext cx="5410200" cy="990600"/>
          </a:xfrm>
        </p:spPr>
        <p:txBody>
          <a:bodyPr>
            <a:normAutofit fontScale="62500" lnSpcReduction="20000"/>
          </a:bodyPr>
          <a:lstStyle/>
          <a:p>
            <a:pPr marL="109728" indent="0" algn="ctr">
              <a:buNone/>
            </a:pPr>
            <a:r>
              <a:rPr lang="en-US" sz="3800" b="1" dirty="0" smtClean="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Honorable Nathan Deal, Governor</a:t>
            </a:r>
          </a:p>
          <a:p>
            <a:pPr marL="109728" indent="0" algn="ctr">
              <a:buNone/>
            </a:pPr>
            <a:r>
              <a:rPr lang="en-US" sz="3800" b="1" dirty="0" smtClean="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23, 2015</a:t>
            </a:r>
            <a:endParaRPr lang="en-US" sz="38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09728" indent="0">
              <a:buNone/>
            </a:pPr>
            <a:endParaRPr lang="en-US" sz="2800" dirty="0" smtClean="0"/>
          </a:p>
          <a:p>
            <a:pPr marL="109728" indent="0">
              <a:buNone/>
            </a:pPr>
            <a:endParaRPr lang="en-US" sz="2800" dirty="0"/>
          </a:p>
        </p:txBody>
      </p:sp>
      <p:sp>
        <p:nvSpPr>
          <p:cNvPr id="2" name="Title 1"/>
          <p:cNvSpPr>
            <a:spLocks noGrp="1"/>
          </p:cNvSpPr>
          <p:nvPr>
            <p:ph type="title"/>
          </p:nvPr>
        </p:nvSpPr>
        <p:spPr>
          <a:xfrm>
            <a:off x="457200" y="228600"/>
            <a:ext cx="8229600" cy="1371600"/>
          </a:xfrm>
        </p:spPr>
        <p:txBody>
          <a:bodyPr>
            <a:normAutofit fontScale="90000"/>
          </a:bodyPr>
          <a:lstStyle/>
          <a:p>
            <a:pPr algn="ctr"/>
            <a:r>
              <a:rPr lang="en-US" sz="3600" dirty="0" smtClean="0"/>
              <a:t/>
            </a:r>
            <a:br>
              <a:rPr lang="en-US" sz="3600" dirty="0" smtClean="0"/>
            </a:br>
            <a:r>
              <a:rPr lang="en-US" sz="5100" dirty="0" smtClean="0">
                <a:solidFill>
                  <a:schemeClr val="bg2">
                    <a:lumMod val="25000"/>
                  </a:schemeClr>
                </a:solidFill>
                <a:latin typeface="Calibri" panose="020F0502020204030204" pitchFamily="34" charset="0"/>
                <a:cs typeface="Calibri" panose="020F0502020204030204" pitchFamily="34" charset="0"/>
              </a:rPr>
              <a:t>Education Reform Commission </a:t>
            </a:r>
            <a:r>
              <a:rPr lang="en-US" sz="4000" dirty="0">
                <a:solidFill>
                  <a:schemeClr val="bg2">
                    <a:lumMod val="25000"/>
                  </a:schemeClr>
                </a:solidFill>
                <a:latin typeface="Calibri" panose="020F0502020204030204" pitchFamily="34" charset="0"/>
                <a:cs typeface="Calibri" panose="020F0502020204030204" pitchFamily="34" charset="0"/>
              </a:rPr>
              <a:t/>
            </a:r>
            <a:br>
              <a:rPr lang="en-US" sz="4000" dirty="0">
                <a:solidFill>
                  <a:schemeClr val="bg2">
                    <a:lumMod val="25000"/>
                  </a:schemeClr>
                </a:solidFill>
                <a:latin typeface="Calibri" panose="020F0502020204030204" pitchFamily="34" charset="0"/>
                <a:cs typeface="Calibri" panose="020F0502020204030204" pitchFamily="34" charset="0"/>
              </a:rPr>
            </a:br>
            <a:r>
              <a:rPr lang="en-US" sz="4400" dirty="0">
                <a:solidFill>
                  <a:schemeClr val="bg2">
                    <a:lumMod val="25000"/>
                  </a:schemeClr>
                </a:solidFill>
                <a:latin typeface="Calibri" panose="020F0502020204030204" pitchFamily="34" charset="0"/>
                <a:cs typeface="Calibri" panose="020F0502020204030204" pitchFamily="34" charset="0"/>
              </a:rPr>
              <a:t>WELCOME</a:t>
            </a:r>
            <a:r>
              <a:rPr lang="en-US" sz="4000" dirty="0" smtClean="0">
                <a:solidFill>
                  <a:schemeClr val="bg2">
                    <a:lumMod val="25000"/>
                  </a:schemeClr>
                </a:solidFill>
                <a:latin typeface="Calibri" panose="020F0502020204030204" pitchFamily="34" charset="0"/>
                <a:cs typeface="Calibri" panose="020F0502020204030204" pitchFamily="34" charset="0"/>
              </a:rPr>
              <a:t/>
            </a:r>
            <a:br>
              <a:rPr lang="en-US" sz="4000" dirty="0" smtClean="0">
                <a:solidFill>
                  <a:schemeClr val="bg2">
                    <a:lumMod val="25000"/>
                  </a:schemeClr>
                </a:solidFill>
                <a:latin typeface="Calibri" panose="020F0502020204030204" pitchFamily="34" charset="0"/>
                <a:cs typeface="Calibri" panose="020F0502020204030204" pitchFamily="34" charset="0"/>
              </a:rPr>
            </a:br>
            <a:endParaRPr lang="en-US" sz="4000" dirty="0">
              <a:solidFill>
                <a:schemeClr val="bg2">
                  <a:lumMod val="2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99" y="1752600"/>
            <a:ext cx="3992881" cy="3702490"/>
          </a:xfrm>
          <a:prstGeom prst="rect">
            <a:avLst/>
          </a:prstGeom>
        </p:spPr>
      </p:pic>
    </p:spTree>
    <p:extLst>
      <p:ext uri="{BB962C8B-B14F-4D97-AF65-F5344CB8AC3E}">
        <p14:creationId xmlns:p14="http://schemas.microsoft.com/office/powerpoint/2010/main" val="413880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pPr algn="ctr"/>
            <a:r>
              <a:rPr lang="en-US" dirty="0" smtClean="0">
                <a:solidFill>
                  <a:srgbClr val="0070C0"/>
                </a:solidFill>
              </a:rPr>
              <a:t>Questions from Commission Members</a:t>
            </a:r>
            <a:endParaRPr lang="en-US" dirty="0">
              <a:solidFill>
                <a:srgbClr val="0070C0"/>
              </a:solidFill>
            </a:endParaRPr>
          </a:p>
        </p:txBody>
      </p:sp>
    </p:spTree>
    <p:extLst>
      <p:ext uri="{BB962C8B-B14F-4D97-AF65-F5344CB8AC3E}">
        <p14:creationId xmlns:p14="http://schemas.microsoft.com/office/powerpoint/2010/main" val="26202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533401" y="1524000"/>
            <a:ext cx="8153400" cy="2743200"/>
          </a:xfrm>
        </p:spPr>
        <p:txBody>
          <a:bodyPr/>
          <a:lstStyle/>
          <a:p>
            <a:r>
              <a:rPr lang="en-US" sz="4000" dirty="0">
                <a:solidFill>
                  <a:schemeClr val="tx2">
                    <a:lumMod val="75000"/>
                  </a:schemeClr>
                </a:solidFill>
              </a:rPr>
              <a:t>Early Childhood </a:t>
            </a:r>
            <a:r>
              <a:rPr lang="en-US" sz="4000" dirty="0" smtClean="0">
                <a:solidFill>
                  <a:schemeClr val="tx2">
                    <a:lumMod val="75000"/>
                  </a:schemeClr>
                </a:solidFill>
              </a:rPr>
              <a:t>Education Subcommittee</a:t>
            </a:r>
            <a:r>
              <a:rPr lang="en-US" sz="4400" dirty="0" smtClean="0">
                <a:solidFill>
                  <a:schemeClr val="tx2">
                    <a:lumMod val="75000"/>
                  </a:schemeClr>
                </a:solidFill>
              </a:rPr>
              <a:t/>
            </a:r>
            <a:br>
              <a:rPr lang="en-US" sz="4400" dirty="0" smtClean="0">
                <a:solidFill>
                  <a:schemeClr val="tx2">
                    <a:lumMod val="75000"/>
                  </a:schemeClr>
                </a:solidFill>
              </a:rPr>
            </a:br>
            <a:r>
              <a:rPr lang="en-US" sz="4400" dirty="0" smtClean="0">
                <a:solidFill>
                  <a:schemeClr val="tx2">
                    <a:lumMod val="75000"/>
                  </a:schemeClr>
                </a:solidFill>
              </a:rPr>
              <a:t/>
            </a:r>
            <a:br>
              <a:rPr lang="en-US" sz="4400" dirty="0" smtClean="0">
                <a:solidFill>
                  <a:schemeClr val="tx2">
                    <a:lumMod val="75000"/>
                  </a:schemeClr>
                </a:solidFill>
              </a:rPr>
            </a:br>
            <a:r>
              <a:rPr lang="en-US" sz="7200" dirty="0" smtClean="0">
                <a:solidFill>
                  <a:schemeClr val="tx2">
                    <a:lumMod val="75000"/>
                  </a:schemeClr>
                </a:solidFill>
              </a:rPr>
              <a:t>Update</a:t>
            </a:r>
          </a:p>
        </p:txBody>
      </p:sp>
      <p:sp>
        <p:nvSpPr>
          <p:cNvPr id="24579" name="Rectangle 3"/>
          <p:cNvSpPr>
            <a:spLocks noGrp="1" noChangeArrowheads="1"/>
          </p:cNvSpPr>
          <p:nvPr>
            <p:ph type="subTitle" idx="1"/>
          </p:nvPr>
        </p:nvSpPr>
        <p:spPr>
          <a:xfrm>
            <a:off x="736428" y="4419600"/>
            <a:ext cx="7681913" cy="762000"/>
          </a:xfrm>
        </p:spPr>
        <p:txBody>
          <a:bodyPr/>
          <a:lstStyle/>
          <a:p>
            <a:r>
              <a:rPr lang="en-US" sz="2800" dirty="0" smtClean="0">
                <a:solidFill>
                  <a:schemeClr val="tx2">
                    <a:lumMod val="75000"/>
                  </a:schemeClr>
                </a:solidFill>
              </a:rPr>
              <a:t>Amy M. Jacobs, Commissioner</a:t>
            </a:r>
          </a:p>
          <a:p>
            <a:r>
              <a:rPr lang="en-US" sz="2800" dirty="0" smtClean="0">
                <a:solidFill>
                  <a:schemeClr val="tx2">
                    <a:lumMod val="75000"/>
                  </a:schemeClr>
                </a:solidFill>
              </a:rPr>
              <a:t>June 23,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3855"/>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27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3402"/>
            <a:ext cx="6172200" cy="498598"/>
          </a:xfrm>
        </p:spPr>
        <p:txBody>
          <a:bodyPr/>
          <a:lstStyle/>
          <a:p>
            <a:r>
              <a:rPr lang="en-US" dirty="0" smtClean="0">
                <a:solidFill>
                  <a:schemeClr val="tx2">
                    <a:lumMod val="75000"/>
                  </a:schemeClr>
                </a:solidFill>
              </a:rPr>
              <a:t>Governor Deal’s Charge</a:t>
            </a:r>
            <a:endParaRPr lang="en-US"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en-US" sz="3000" dirty="0" smtClean="0"/>
              <a:t>To </a:t>
            </a:r>
            <a:r>
              <a:rPr lang="en-US" sz="3000" dirty="0"/>
              <a:t>the Early Childhood </a:t>
            </a:r>
            <a:r>
              <a:rPr lang="en-US" sz="3000" dirty="0" smtClean="0"/>
              <a:t>Education Subcommittee</a:t>
            </a:r>
            <a:r>
              <a:rPr lang="en-US" sz="3000" dirty="0"/>
              <a:t>:</a:t>
            </a:r>
          </a:p>
          <a:p>
            <a:pPr lvl="1"/>
            <a:r>
              <a:rPr lang="en-US" i="1" dirty="0"/>
              <a:t>Study and make recommendations for the expansion of </a:t>
            </a:r>
            <a:r>
              <a:rPr lang="en-US" i="1" dirty="0" smtClean="0"/>
              <a:t>early </a:t>
            </a:r>
            <a:r>
              <a:rPr lang="en-US" i="1" dirty="0"/>
              <a:t>educational options, including expanding Pre-K </a:t>
            </a:r>
            <a:r>
              <a:rPr lang="en-US" i="1" dirty="0" smtClean="0"/>
              <a:t>in Georgia </a:t>
            </a:r>
            <a:r>
              <a:rPr lang="en-US" b="1" i="1" dirty="0">
                <a:solidFill>
                  <a:srgbClr val="C00000"/>
                </a:solidFill>
              </a:rPr>
              <a:t>and increasing access to quality rated </a:t>
            </a:r>
            <a:r>
              <a:rPr lang="en-US" b="1" i="1" dirty="0" smtClean="0">
                <a:solidFill>
                  <a:srgbClr val="C00000"/>
                </a:solidFill>
              </a:rPr>
              <a:t>programs </a:t>
            </a:r>
            <a:r>
              <a:rPr lang="en-US" b="1" i="1" dirty="0">
                <a:solidFill>
                  <a:srgbClr val="C00000"/>
                </a:solidFill>
              </a:rPr>
              <a:t>for </a:t>
            </a:r>
            <a:r>
              <a:rPr lang="en-US" b="1" i="1" dirty="0" smtClean="0">
                <a:solidFill>
                  <a:srgbClr val="C00000"/>
                </a:solidFill>
              </a:rPr>
              <a:t>all </a:t>
            </a:r>
            <a:r>
              <a:rPr lang="en-US" b="1" i="1" dirty="0">
                <a:solidFill>
                  <a:srgbClr val="C00000"/>
                </a:solidFill>
              </a:rPr>
              <a:t>kids, from birth to age five.</a:t>
            </a:r>
            <a:r>
              <a:rPr lang="en-US" i="1" dirty="0"/>
              <a:t> This will require </a:t>
            </a:r>
            <a:r>
              <a:rPr lang="en-US" i="1" dirty="0" smtClean="0"/>
              <a:t>addressing our </a:t>
            </a:r>
            <a:r>
              <a:rPr lang="en-US" i="1" dirty="0"/>
              <a:t>current funding formula for Georgia Pre-K </a:t>
            </a:r>
            <a:r>
              <a:rPr lang="en-US" b="1" i="1" dirty="0">
                <a:solidFill>
                  <a:srgbClr val="C00000"/>
                </a:solidFill>
              </a:rPr>
              <a:t>as </a:t>
            </a:r>
            <a:r>
              <a:rPr lang="en-US" b="1" i="1" dirty="0" smtClean="0">
                <a:solidFill>
                  <a:srgbClr val="C00000"/>
                </a:solidFill>
              </a:rPr>
              <a:t>well as considering </a:t>
            </a:r>
            <a:r>
              <a:rPr lang="en-US" b="1" i="1" dirty="0">
                <a:solidFill>
                  <a:srgbClr val="C00000"/>
                </a:solidFill>
              </a:rPr>
              <a:t>innovative approaches for getting more </a:t>
            </a:r>
            <a:r>
              <a:rPr lang="en-US" b="1" i="1" dirty="0" smtClean="0">
                <a:solidFill>
                  <a:srgbClr val="C00000"/>
                </a:solidFill>
              </a:rPr>
              <a:t>children </a:t>
            </a:r>
            <a:r>
              <a:rPr lang="en-US" b="1" i="1" dirty="0">
                <a:solidFill>
                  <a:srgbClr val="C00000"/>
                </a:solidFill>
              </a:rPr>
              <a:t>in high quality </a:t>
            </a:r>
            <a:r>
              <a:rPr lang="en-US" b="1" i="1" dirty="0" smtClean="0">
                <a:solidFill>
                  <a:srgbClr val="C00000"/>
                </a:solidFill>
              </a:rPr>
              <a:t>programs.</a:t>
            </a:r>
            <a:endParaRPr lang="en-US" b="1" i="1" dirty="0">
              <a:solidFill>
                <a:srgbClr val="C00000"/>
              </a:solidFill>
            </a:endParaRPr>
          </a:p>
          <a:p>
            <a:pPr marL="0" indent="0">
              <a:buNone/>
            </a:pPr>
            <a:endParaRPr lang="en-US" dirty="0"/>
          </a:p>
        </p:txBody>
      </p:sp>
    </p:spTree>
    <p:extLst>
      <p:ext uri="{BB962C8B-B14F-4D97-AF65-F5344CB8AC3E}">
        <p14:creationId xmlns:p14="http://schemas.microsoft.com/office/powerpoint/2010/main" val="107554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609600"/>
          </a:xfrm>
        </p:spPr>
        <p:txBody>
          <a:bodyPr/>
          <a:lstStyle/>
          <a:p>
            <a:r>
              <a:rPr lang="en-US" dirty="0">
                <a:solidFill>
                  <a:schemeClr val="tx2">
                    <a:lumMod val="75000"/>
                  </a:schemeClr>
                </a:solidFill>
              </a:rPr>
              <a:t>Goal of the Subcommittee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a:t>
            </a:r>
            <a:endParaRPr lang="en-US" dirty="0"/>
          </a:p>
          <a:p>
            <a:pPr lvl="1"/>
            <a:r>
              <a:rPr lang="en-US" dirty="0" smtClean="0"/>
              <a:t>Provide </a:t>
            </a:r>
            <a:r>
              <a:rPr lang="en-US" dirty="0"/>
              <a:t>recommendations on ways to increase </a:t>
            </a:r>
            <a:r>
              <a:rPr lang="en-US" dirty="0" smtClean="0"/>
              <a:t>overall </a:t>
            </a:r>
            <a:r>
              <a:rPr lang="en-US" dirty="0"/>
              <a:t>access to high quality early childhood </a:t>
            </a:r>
            <a:r>
              <a:rPr lang="en-US" dirty="0" smtClean="0"/>
              <a:t>programs </a:t>
            </a:r>
            <a:r>
              <a:rPr lang="en-US" dirty="0"/>
              <a:t>for all Georgia's children.</a:t>
            </a:r>
          </a:p>
          <a:p>
            <a:r>
              <a:rPr lang="en-US" dirty="0" smtClean="0"/>
              <a:t>Objectives</a:t>
            </a:r>
          </a:p>
          <a:p>
            <a:pPr lvl="1"/>
            <a:r>
              <a:rPr lang="en-US" dirty="0" smtClean="0"/>
              <a:t>Identify </a:t>
            </a:r>
            <a:r>
              <a:rPr lang="en-US" dirty="0"/>
              <a:t>strategies to expand Georgia’s Pre-K </a:t>
            </a:r>
            <a:r>
              <a:rPr lang="en-US" dirty="0" smtClean="0"/>
              <a:t>Program </a:t>
            </a:r>
            <a:endParaRPr lang="en-US" dirty="0"/>
          </a:p>
          <a:p>
            <a:pPr lvl="1"/>
            <a:r>
              <a:rPr lang="en-US" b="1" dirty="0">
                <a:solidFill>
                  <a:srgbClr val="C00000"/>
                </a:solidFill>
              </a:rPr>
              <a:t>Identify strategies to expand Quality </a:t>
            </a:r>
            <a:r>
              <a:rPr lang="en-US" b="1" dirty="0" smtClean="0">
                <a:solidFill>
                  <a:srgbClr val="C00000"/>
                </a:solidFill>
              </a:rPr>
              <a:t>Rated, Georgia’s </a:t>
            </a:r>
            <a:r>
              <a:rPr lang="en-US" b="1" dirty="0">
                <a:solidFill>
                  <a:srgbClr val="C00000"/>
                </a:solidFill>
              </a:rPr>
              <a:t>tiered quality rating and improvement </a:t>
            </a:r>
            <a:r>
              <a:rPr lang="en-US" b="1" dirty="0" smtClean="0">
                <a:solidFill>
                  <a:srgbClr val="C00000"/>
                </a:solidFill>
              </a:rPr>
              <a:t>system</a:t>
            </a:r>
          </a:p>
          <a:p>
            <a:pPr lvl="2"/>
            <a:r>
              <a:rPr lang="en-US" sz="2600" dirty="0" smtClean="0"/>
              <a:t>Specifically, achieving 100</a:t>
            </a:r>
            <a:r>
              <a:rPr lang="en-US" sz="2600" dirty="0"/>
              <a:t>% of all child care providers participating in Quality Rated by the end of </a:t>
            </a:r>
            <a:r>
              <a:rPr lang="en-US" sz="2600" dirty="0" smtClean="0"/>
              <a:t>2017</a:t>
            </a:r>
            <a:endParaRPr lang="en-US" sz="2600" dirty="0"/>
          </a:p>
          <a:p>
            <a:pPr lvl="2"/>
            <a:r>
              <a:rPr lang="en-US" sz="2600" dirty="0"/>
              <a:t>Increase the number of children with high needs who are served in high quality care</a:t>
            </a:r>
          </a:p>
          <a:p>
            <a:pPr lvl="2"/>
            <a:endParaRPr lang="en-US" b="1" dirty="0"/>
          </a:p>
          <a:p>
            <a:pPr marL="0" indent="0">
              <a:buNone/>
            </a:pPr>
            <a:endParaRPr lang="en-US" dirty="0"/>
          </a:p>
        </p:txBody>
      </p:sp>
    </p:spTree>
    <p:extLst>
      <p:ext uri="{BB962C8B-B14F-4D97-AF65-F5344CB8AC3E}">
        <p14:creationId xmlns:p14="http://schemas.microsoft.com/office/powerpoint/2010/main" val="162788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34200" cy="498598"/>
          </a:xfrm>
        </p:spPr>
        <p:txBody>
          <a:bodyPr/>
          <a:lstStyle/>
          <a:p>
            <a:r>
              <a:rPr lang="en-US" dirty="0" smtClean="0">
                <a:solidFill>
                  <a:schemeClr val="tx2">
                    <a:lumMod val="75000"/>
                  </a:schemeClr>
                </a:solidFill>
                <a:latin typeface="+mj-lt"/>
              </a:rPr>
              <a:t>Quality Rated – What? </a:t>
            </a:r>
            <a:endParaRPr lang="en-US" dirty="0">
              <a:solidFill>
                <a:schemeClr val="tx2">
                  <a:lumMod val="75000"/>
                </a:schemeClr>
              </a:solidFill>
              <a:latin typeface="+mj-lt"/>
            </a:endParaRPr>
          </a:p>
        </p:txBody>
      </p:sp>
      <p:sp>
        <p:nvSpPr>
          <p:cNvPr id="4" name="Content Placeholder 3"/>
          <p:cNvSpPr>
            <a:spLocks noGrp="1"/>
          </p:cNvSpPr>
          <p:nvPr>
            <p:ph idx="1"/>
          </p:nvPr>
        </p:nvSpPr>
        <p:spPr>
          <a:xfrm>
            <a:off x="381000" y="1066800"/>
            <a:ext cx="8382000" cy="5334000"/>
          </a:xfrm>
        </p:spPr>
        <p:txBody>
          <a:bodyPr>
            <a:normAutofit/>
          </a:bodyPr>
          <a:lstStyle/>
          <a:p>
            <a:pPr>
              <a:spcBef>
                <a:spcPts val="0"/>
              </a:spcBef>
            </a:pPr>
            <a:r>
              <a:rPr lang="en-US" sz="3000" dirty="0"/>
              <a:t>Priority of Governor Deal that Georgia would have a tiered quality rating and improvement system.</a:t>
            </a:r>
          </a:p>
          <a:p>
            <a:pPr>
              <a:spcBef>
                <a:spcPts val="0"/>
              </a:spcBef>
            </a:pPr>
            <a:r>
              <a:rPr lang="en-US" sz="3000" dirty="0" smtClean="0">
                <a:latin typeface="+mn-lt"/>
              </a:rPr>
              <a:t>Georgia’s systemic approach to assess, improve, and communicate the level of quality in early care and education programs.</a:t>
            </a:r>
          </a:p>
          <a:p>
            <a:pPr>
              <a:spcBef>
                <a:spcPts val="0"/>
              </a:spcBef>
            </a:pPr>
            <a:r>
              <a:rPr lang="en-US" sz="3000" dirty="0" smtClean="0"/>
              <a:t>Similar </a:t>
            </a:r>
            <a:r>
              <a:rPr lang="en-US" sz="3000" dirty="0"/>
              <a:t>to rating systems for other service-related industries like hotels and restaurants, Quality Rated assigns a </a:t>
            </a:r>
            <a:r>
              <a:rPr lang="en-US" sz="3000" dirty="0" smtClean="0"/>
              <a:t>1-, 2-, or 3-star </a:t>
            </a:r>
            <a:r>
              <a:rPr lang="en-US" sz="3000" dirty="0"/>
              <a:t>rating to early and school‐age care and education programs that meet a set of defined program standards. </a:t>
            </a:r>
          </a:p>
          <a:p>
            <a:pPr marL="0" indent="0">
              <a:lnSpc>
                <a:spcPct val="110000"/>
              </a:lnSpc>
              <a:spcBef>
                <a:spcPts val="0"/>
              </a:spcBef>
              <a:buNone/>
            </a:pPr>
            <a:endParaRPr lang="en-US" sz="3000" dirty="0" smtClean="0"/>
          </a:p>
          <a:p>
            <a:pPr>
              <a:lnSpc>
                <a:spcPct val="110000"/>
              </a:lnSpc>
              <a:spcBef>
                <a:spcPts val="0"/>
              </a:spcBef>
            </a:pPr>
            <a:endParaRPr lang="en-US" dirty="0" smtClean="0"/>
          </a:p>
          <a:p>
            <a:pPr lvl="1"/>
            <a:endParaRPr lang="en-US" dirty="0" smtClean="0"/>
          </a:p>
        </p:txBody>
      </p:sp>
    </p:spTree>
    <p:extLst>
      <p:ext uri="{BB962C8B-B14F-4D97-AF65-F5344CB8AC3E}">
        <p14:creationId xmlns:p14="http://schemas.microsoft.com/office/powerpoint/2010/main" val="308847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34200" cy="498598"/>
          </a:xfrm>
        </p:spPr>
        <p:txBody>
          <a:bodyPr/>
          <a:lstStyle/>
          <a:p>
            <a:r>
              <a:rPr lang="en-US" dirty="0" smtClean="0">
                <a:solidFill>
                  <a:schemeClr val="tx2">
                    <a:lumMod val="75000"/>
                  </a:schemeClr>
                </a:solidFill>
                <a:latin typeface="+mj-lt"/>
              </a:rPr>
              <a:t>Quality Rated – Why? </a:t>
            </a:r>
            <a:endParaRPr lang="en-US" dirty="0">
              <a:solidFill>
                <a:schemeClr val="tx2">
                  <a:lumMod val="75000"/>
                </a:schemeClr>
              </a:solidFill>
              <a:latin typeface="+mj-lt"/>
            </a:endParaRPr>
          </a:p>
        </p:txBody>
      </p:sp>
      <p:sp>
        <p:nvSpPr>
          <p:cNvPr id="4" name="Content Placeholder 3"/>
          <p:cNvSpPr>
            <a:spLocks noGrp="1"/>
          </p:cNvSpPr>
          <p:nvPr>
            <p:ph idx="1"/>
          </p:nvPr>
        </p:nvSpPr>
        <p:spPr>
          <a:xfrm>
            <a:off x="381000" y="914400"/>
            <a:ext cx="8382000" cy="5334000"/>
          </a:xfrm>
        </p:spPr>
        <p:txBody>
          <a:bodyPr>
            <a:normAutofit/>
          </a:bodyPr>
          <a:lstStyle/>
          <a:p>
            <a:pPr>
              <a:spcBef>
                <a:spcPts val="0"/>
              </a:spcBef>
            </a:pPr>
            <a:r>
              <a:rPr lang="en-US" sz="3000" dirty="0" smtClean="0">
                <a:latin typeface="+mn-lt"/>
                <a:sym typeface="Gill Sans" charset="0"/>
              </a:rPr>
              <a:t>Findings from studies of child care quality conducted independent of DECAL indicated that: </a:t>
            </a:r>
            <a:endParaRPr lang="en-US" sz="3000" dirty="0" smtClean="0">
              <a:latin typeface="+mn-lt"/>
            </a:endParaRPr>
          </a:p>
          <a:p>
            <a:pPr lvl="1">
              <a:spcBef>
                <a:spcPts val="0"/>
              </a:spcBef>
            </a:pPr>
            <a:r>
              <a:rPr lang="en-US" sz="2600" dirty="0" smtClean="0"/>
              <a:t>Over 3/4 of family day care homes in Georgia were scored as "low quality."</a:t>
            </a:r>
          </a:p>
          <a:p>
            <a:pPr lvl="1">
              <a:spcBef>
                <a:spcPts val="0"/>
              </a:spcBef>
            </a:pPr>
            <a:r>
              <a:rPr lang="en-US" sz="2600" dirty="0" smtClean="0"/>
              <a:t>Over 2/3 of infant/toddler care classrooms were scored as "low quality."</a:t>
            </a:r>
          </a:p>
          <a:p>
            <a:pPr lvl="1">
              <a:spcBef>
                <a:spcPts val="0"/>
              </a:spcBef>
            </a:pPr>
            <a:r>
              <a:rPr lang="en-US" sz="2600" dirty="0" smtClean="0"/>
              <a:t>Over 1/3 of preschool (non Georgia Pre-K) classrooms were scored as "low quality.“</a:t>
            </a:r>
          </a:p>
          <a:p>
            <a:pPr marL="0" indent="0">
              <a:lnSpc>
                <a:spcPct val="110000"/>
              </a:lnSpc>
              <a:spcBef>
                <a:spcPts val="0"/>
              </a:spcBef>
              <a:buNone/>
            </a:pPr>
            <a:endParaRPr lang="en-US" dirty="0" smtClean="0"/>
          </a:p>
        </p:txBody>
      </p:sp>
    </p:spTree>
    <p:extLst>
      <p:ext uri="{BB962C8B-B14F-4D97-AF65-F5344CB8AC3E}">
        <p14:creationId xmlns:p14="http://schemas.microsoft.com/office/powerpoint/2010/main" val="773703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34200" cy="498598"/>
          </a:xfrm>
        </p:spPr>
        <p:txBody>
          <a:bodyPr/>
          <a:lstStyle/>
          <a:p>
            <a:r>
              <a:rPr lang="en-US" dirty="0" smtClean="0">
                <a:solidFill>
                  <a:schemeClr val="tx2">
                    <a:lumMod val="75000"/>
                  </a:schemeClr>
                </a:solidFill>
                <a:latin typeface="+mj-lt"/>
              </a:rPr>
              <a:t>Quality Rated – Wher</a:t>
            </a:r>
            <a:r>
              <a:rPr lang="en-US" dirty="0" smtClean="0">
                <a:solidFill>
                  <a:schemeClr val="tx2">
                    <a:lumMod val="75000"/>
                  </a:schemeClr>
                </a:solidFill>
              </a:rPr>
              <a:t>e Are We Now?</a:t>
            </a:r>
            <a:r>
              <a:rPr lang="en-US" dirty="0" smtClean="0">
                <a:solidFill>
                  <a:schemeClr val="tx2">
                    <a:lumMod val="75000"/>
                  </a:schemeClr>
                </a:solidFill>
                <a:latin typeface="+mj-lt"/>
              </a:rPr>
              <a:t> </a:t>
            </a:r>
            <a:endParaRPr lang="en-US" dirty="0">
              <a:solidFill>
                <a:schemeClr val="tx2">
                  <a:lumMod val="75000"/>
                </a:schemeClr>
              </a:solidFill>
              <a:latin typeface="+mj-lt"/>
            </a:endParaRPr>
          </a:p>
        </p:txBody>
      </p:sp>
      <p:graphicFrame>
        <p:nvGraphicFramePr>
          <p:cNvPr id="9" name="Content Placeholder 8"/>
          <p:cNvGraphicFramePr>
            <a:graphicFrameLocks noGrp="1"/>
          </p:cNvGraphicFramePr>
          <p:nvPr>
            <p:ph idx="1"/>
            <p:extLst/>
          </p:nvPr>
        </p:nvGraphicFramePr>
        <p:xfrm>
          <a:off x="304801" y="1143001"/>
          <a:ext cx="8610598" cy="4038600"/>
        </p:xfrm>
        <a:graphic>
          <a:graphicData uri="http://schemas.openxmlformats.org/drawingml/2006/table">
            <a:tbl>
              <a:tblPr firstRow="1" firstCol="1" bandRow="1">
                <a:tableStyleId>{21E4AEA4-8DFA-4A89-87EB-49C32662AFE0}</a:tableStyleId>
              </a:tblPr>
              <a:tblGrid>
                <a:gridCol w="3025346"/>
                <a:gridCol w="1519284"/>
                <a:gridCol w="946797"/>
                <a:gridCol w="1041477"/>
                <a:gridCol w="946797"/>
                <a:gridCol w="1130897"/>
              </a:tblGrid>
              <a:tr h="808795">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Not Rated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1-Star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2-Star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3-Star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smtClean="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2182">
                <a:tc>
                  <a:txBody>
                    <a:bodyPr/>
                    <a:lstStyle/>
                    <a:p>
                      <a:pPr marL="0" marR="0">
                        <a:lnSpc>
                          <a:spcPct val="107000"/>
                        </a:lnSpc>
                        <a:spcBef>
                          <a:spcPts val="0"/>
                        </a:spcBef>
                        <a:spcAft>
                          <a:spcPts val="0"/>
                        </a:spcAft>
                      </a:pPr>
                      <a:r>
                        <a:rPr lang="en-US" sz="2000" dirty="0">
                          <a:effectLst/>
                        </a:rPr>
                        <a:t>Child Care Learning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2182">
                <a:tc>
                  <a:txBody>
                    <a:bodyPr/>
                    <a:lstStyle/>
                    <a:p>
                      <a:pPr marL="0" marR="0">
                        <a:lnSpc>
                          <a:spcPct val="107000"/>
                        </a:lnSpc>
                        <a:spcBef>
                          <a:spcPts val="0"/>
                        </a:spcBef>
                        <a:spcAft>
                          <a:spcPts val="0"/>
                        </a:spcAft>
                      </a:pPr>
                      <a:r>
                        <a:rPr lang="en-US" sz="2000" dirty="0">
                          <a:effectLst/>
                        </a:rPr>
                        <a:t>Family Day Care Home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2182">
                <a:tc>
                  <a:txBody>
                    <a:bodyPr/>
                    <a:lstStyle/>
                    <a:p>
                      <a:pPr marL="0" marR="0">
                        <a:lnSpc>
                          <a:spcPct val="107000"/>
                        </a:lnSpc>
                        <a:spcBef>
                          <a:spcPts val="0"/>
                        </a:spcBef>
                        <a:spcAft>
                          <a:spcPts val="0"/>
                        </a:spcAft>
                      </a:pPr>
                      <a:r>
                        <a:rPr lang="en-US" sz="2000" dirty="0">
                          <a:effectLst/>
                        </a:rPr>
                        <a:t>Group Day Care Home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2182">
                <a:tc>
                  <a:txBody>
                    <a:bodyPr/>
                    <a:lstStyle/>
                    <a:p>
                      <a:pPr marL="0" marR="0">
                        <a:lnSpc>
                          <a:spcPct val="107000"/>
                        </a:lnSpc>
                        <a:spcBef>
                          <a:spcPts val="0"/>
                        </a:spcBef>
                        <a:spcAft>
                          <a:spcPts val="0"/>
                        </a:spcAft>
                      </a:pPr>
                      <a:r>
                        <a:rPr lang="en-US" sz="2000" dirty="0">
                          <a:effectLst/>
                        </a:rPr>
                        <a:t>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1077">
                <a:tc>
                  <a:txBody>
                    <a:bodyPr/>
                    <a:lstStyle/>
                    <a:p>
                      <a:pPr marL="0" marR="0">
                        <a:lnSpc>
                          <a:spcPct val="107000"/>
                        </a:lnSpc>
                        <a:spcBef>
                          <a:spcPts val="0"/>
                        </a:spcBef>
                        <a:spcAft>
                          <a:spcPts val="0"/>
                        </a:spcAft>
                      </a:pPr>
                      <a:r>
                        <a:rPr lang="en-US" sz="2400" b="1" dirty="0">
                          <a:effectLst/>
                        </a:rPr>
                        <a:t>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27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180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300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139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effectLst/>
                        </a:rPr>
                        <a:t>646</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53929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402"/>
            <a:ext cx="6934200" cy="498598"/>
          </a:xfrm>
        </p:spPr>
        <p:txBody>
          <a:bodyPr/>
          <a:lstStyle/>
          <a:p>
            <a:r>
              <a:rPr lang="en-US" dirty="0" smtClean="0">
                <a:solidFill>
                  <a:schemeClr val="tx2">
                    <a:lumMod val="75000"/>
                  </a:schemeClr>
                </a:solidFill>
              </a:rPr>
              <a:t>Strategies </a:t>
            </a:r>
            <a:r>
              <a:rPr lang="en-US" dirty="0">
                <a:solidFill>
                  <a:schemeClr val="tx2">
                    <a:lumMod val="75000"/>
                  </a:schemeClr>
                </a:solidFill>
              </a:rPr>
              <a:t>to Increase Access to </a:t>
            </a:r>
            <a:r>
              <a:rPr lang="en-US" dirty="0" smtClean="0">
                <a:solidFill>
                  <a:schemeClr val="tx2">
                    <a:lumMod val="75000"/>
                  </a:schemeClr>
                </a:solidFill>
              </a:rPr>
              <a:t>Quality** </a:t>
            </a:r>
            <a:endParaRPr lang="en-US" dirty="0">
              <a:solidFill>
                <a:schemeClr val="tx2">
                  <a:lumMod val="75000"/>
                </a:schemeClr>
              </a:solidFill>
            </a:endParaRPr>
          </a:p>
        </p:txBody>
      </p:sp>
      <p:sp>
        <p:nvSpPr>
          <p:cNvPr id="4" name="Content Placeholder 3"/>
          <p:cNvSpPr>
            <a:spLocks noGrp="1"/>
          </p:cNvSpPr>
          <p:nvPr>
            <p:ph idx="1"/>
          </p:nvPr>
        </p:nvSpPr>
        <p:spPr>
          <a:xfrm>
            <a:off x="457200" y="1143000"/>
            <a:ext cx="8382000" cy="4876800"/>
          </a:xfrm>
        </p:spPr>
        <p:txBody>
          <a:bodyPr>
            <a:normAutofit lnSpcReduction="10000"/>
          </a:bodyPr>
          <a:lstStyle/>
          <a:p>
            <a:r>
              <a:rPr lang="en-US" dirty="0"/>
              <a:t>Increasing access to </a:t>
            </a:r>
            <a:r>
              <a:rPr lang="en-US" u="sng" dirty="0"/>
              <a:t>quality</a:t>
            </a:r>
            <a:r>
              <a:rPr lang="en-US" dirty="0"/>
              <a:t> is what matters</a:t>
            </a:r>
          </a:p>
          <a:p>
            <a:r>
              <a:rPr lang="en-US" dirty="0" smtClean="0"/>
              <a:t>Strategies </a:t>
            </a:r>
            <a:r>
              <a:rPr lang="en-US" dirty="0"/>
              <a:t>to consider</a:t>
            </a:r>
          </a:p>
          <a:p>
            <a:pPr lvl="1"/>
            <a:r>
              <a:rPr lang="en-US" sz="3000" dirty="0"/>
              <a:t>Tax </a:t>
            </a:r>
            <a:r>
              <a:rPr lang="en-US" sz="3000" dirty="0" smtClean="0"/>
              <a:t>Policy </a:t>
            </a:r>
            <a:endParaRPr lang="en-US" sz="3000" dirty="0"/>
          </a:p>
          <a:p>
            <a:pPr lvl="1"/>
            <a:r>
              <a:rPr lang="en-US" sz="3000" dirty="0" smtClean="0"/>
              <a:t>Child Care Subsidy Policy</a:t>
            </a:r>
          </a:p>
          <a:p>
            <a:pPr marL="0" indent="0">
              <a:buNone/>
            </a:pPr>
            <a:endParaRPr lang="en-US" sz="3400" dirty="0"/>
          </a:p>
          <a:p>
            <a:pPr marL="0" indent="0">
              <a:buNone/>
            </a:pPr>
            <a:endParaRPr lang="en-US" sz="3400" dirty="0" smtClean="0"/>
          </a:p>
          <a:p>
            <a:pPr marL="0" indent="0">
              <a:buNone/>
            </a:pPr>
            <a:endParaRPr lang="en-US" sz="3400" dirty="0"/>
          </a:p>
          <a:p>
            <a:pPr marL="0" indent="0">
              <a:buNone/>
            </a:pPr>
            <a:r>
              <a:rPr lang="en-US" sz="1800" i="1" dirty="0" smtClean="0"/>
              <a:t>**Source for following slides: Anne Mitchell, Alliance for Early Childhood Finance, Center on Enhancing Early Learning Outcomes (CEELO)</a:t>
            </a:r>
            <a:endParaRPr lang="en-US" sz="1800" i="1" dirty="0"/>
          </a:p>
          <a:p>
            <a:pPr marL="0" indent="0">
              <a:lnSpc>
                <a:spcPct val="110000"/>
              </a:lnSpc>
              <a:spcBef>
                <a:spcPts val="0"/>
              </a:spcBef>
              <a:buNone/>
            </a:pPr>
            <a:endParaRPr lang="en-US" dirty="0" smtClean="0"/>
          </a:p>
          <a:p>
            <a:pPr lvl="1"/>
            <a:endParaRPr lang="en-US" dirty="0" smtClean="0"/>
          </a:p>
        </p:txBody>
      </p:sp>
    </p:spTree>
    <p:extLst>
      <p:ext uri="{BB962C8B-B14F-4D97-AF65-F5344CB8AC3E}">
        <p14:creationId xmlns:p14="http://schemas.microsoft.com/office/powerpoint/2010/main" val="420967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9602"/>
            <a:ext cx="6934200" cy="498598"/>
          </a:xfrm>
        </p:spPr>
        <p:txBody>
          <a:bodyPr/>
          <a:lstStyle/>
          <a:p>
            <a:r>
              <a:rPr lang="en-US" dirty="0">
                <a:solidFill>
                  <a:schemeClr val="tx2">
                    <a:lumMod val="75000"/>
                  </a:schemeClr>
                </a:solidFill>
              </a:rPr>
              <a:t>Using Tax Policy </a:t>
            </a:r>
          </a:p>
        </p:txBody>
      </p:sp>
      <p:sp>
        <p:nvSpPr>
          <p:cNvPr id="4" name="Content Placeholder 3"/>
          <p:cNvSpPr>
            <a:spLocks noGrp="1"/>
          </p:cNvSpPr>
          <p:nvPr>
            <p:ph idx="1"/>
          </p:nvPr>
        </p:nvSpPr>
        <p:spPr>
          <a:xfrm>
            <a:off x="457200" y="1143000"/>
            <a:ext cx="8382000" cy="4724400"/>
          </a:xfrm>
        </p:spPr>
        <p:txBody>
          <a:bodyPr>
            <a:normAutofit/>
          </a:bodyPr>
          <a:lstStyle/>
          <a:p>
            <a:pPr>
              <a:spcBef>
                <a:spcPts val="0"/>
              </a:spcBef>
            </a:pPr>
            <a:r>
              <a:rPr lang="en-US" dirty="0"/>
              <a:t>Tax policy uses public funds to generate much greater private investment</a:t>
            </a:r>
          </a:p>
          <a:p>
            <a:pPr>
              <a:spcBef>
                <a:spcPts val="0"/>
              </a:spcBef>
            </a:pPr>
            <a:r>
              <a:rPr lang="en-US" dirty="0"/>
              <a:t>Tax policy can reward taxpayer’s for desired behavior, e.g., investing in quality or other outcomes</a:t>
            </a:r>
          </a:p>
          <a:p>
            <a:pPr>
              <a:spcBef>
                <a:spcPts val="0"/>
              </a:spcBef>
            </a:pPr>
            <a:r>
              <a:rPr lang="en-US" dirty="0"/>
              <a:t>Taxes are familiar, </a:t>
            </a:r>
            <a:r>
              <a:rPr lang="en-US" dirty="0" smtClean="0"/>
              <a:t>accepted, </a:t>
            </a:r>
            <a:r>
              <a:rPr lang="en-US" dirty="0"/>
              <a:t>and relatively stable. </a:t>
            </a:r>
          </a:p>
          <a:p>
            <a:pPr marL="0" indent="0">
              <a:lnSpc>
                <a:spcPct val="110000"/>
              </a:lnSpc>
              <a:spcBef>
                <a:spcPts val="0"/>
              </a:spcBef>
              <a:buNone/>
            </a:pPr>
            <a:endParaRPr lang="en-US" dirty="0" smtClean="0"/>
          </a:p>
          <a:p>
            <a:pPr lvl="1"/>
            <a:endParaRPr lang="en-US" dirty="0" smtClean="0"/>
          </a:p>
        </p:txBody>
      </p:sp>
    </p:spTree>
    <p:extLst>
      <p:ext uri="{BB962C8B-B14F-4D97-AF65-F5344CB8AC3E}">
        <p14:creationId xmlns:p14="http://schemas.microsoft.com/office/powerpoint/2010/main" val="202746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5802"/>
            <a:ext cx="6934200" cy="498598"/>
          </a:xfrm>
        </p:spPr>
        <p:txBody>
          <a:bodyPr/>
          <a:lstStyle/>
          <a:p>
            <a:r>
              <a:rPr lang="en-US" dirty="0" smtClean="0">
                <a:solidFill>
                  <a:schemeClr val="tx2">
                    <a:lumMod val="75000"/>
                  </a:schemeClr>
                </a:solidFill>
              </a:rPr>
              <a:t>Louisiana's School Readiness Tax Credits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Package of five credits enacted 2007:</a:t>
            </a:r>
          </a:p>
          <a:p>
            <a:pPr lvl="1"/>
            <a:r>
              <a:rPr lang="en-US" dirty="0" smtClean="0"/>
              <a:t>Child Care Provider Credit</a:t>
            </a:r>
          </a:p>
          <a:p>
            <a:pPr lvl="1"/>
            <a:r>
              <a:rPr lang="en-US" dirty="0" smtClean="0"/>
              <a:t>Credit for Directors and Staff</a:t>
            </a:r>
          </a:p>
          <a:p>
            <a:pPr lvl="1"/>
            <a:r>
              <a:rPr lang="en-US" dirty="0" smtClean="0"/>
              <a:t>Parent Credit for Child Care Expenses</a:t>
            </a:r>
          </a:p>
          <a:p>
            <a:pPr lvl="1"/>
            <a:r>
              <a:rPr lang="en-US" dirty="0" smtClean="0"/>
              <a:t>Business Support Credit</a:t>
            </a:r>
          </a:p>
          <a:p>
            <a:pPr lvl="1"/>
            <a:r>
              <a:rPr lang="en-US" dirty="0" smtClean="0"/>
              <a:t>Resource and Referral Agency Credit</a:t>
            </a:r>
          </a:p>
          <a:p>
            <a:endParaRPr lang="en-US" dirty="0"/>
          </a:p>
        </p:txBody>
      </p:sp>
    </p:spTree>
    <p:extLst>
      <p:ext uri="{BB962C8B-B14F-4D97-AF65-F5344CB8AC3E}">
        <p14:creationId xmlns:p14="http://schemas.microsoft.com/office/powerpoint/2010/main" val="17611124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861060"/>
            <a:ext cx="8229600" cy="5311140"/>
          </a:xfrm>
        </p:spPr>
        <p:txBody>
          <a:bodyPr>
            <a:noAutofit/>
          </a:bodyPr>
          <a:lstStyle/>
          <a:p>
            <a:pPr>
              <a:spcBef>
                <a:spcPts val="0"/>
              </a:spcBef>
            </a:pPr>
            <a:r>
              <a:rPr lang="en-US" sz="2800" dirty="0" smtClean="0">
                <a:latin typeface="Calibri" panose="020F0502020204030204" pitchFamily="34" charset="0"/>
                <a:cs typeface="Calibri" panose="020F0502020204030204" pitchFamily="34" charset="0"/>
              </a:rPr>
              <a:t>Welcome</a:t>
            </a:r>
          </a:p>
          <a:p>
            <a:pPr>
              <a:spcBef>
                <a:spcPts val="0"/>
              </a:spcBef>
            </a:pPr>
            <a:r>
              <a:rPr lang="en-US" sz="2800" dirty="0" smtClean="0">
                <a:latin typeface="Calibri" panose="020F0502020204030204" pitchFamily="34" charset="0"/>
                <a:cs typeface="Calibri" panose="020F0502020204030204" pitchFamily="34" charset="0"/>
              </a:rPr>
              <a:t>Approval of Minutes from May 20, 2015 Meeting</a:t>
            </a:r>
          </a:p>
          <a:p>
            <a:pPr>
              <a:spcBef>
                <a:spcPts val="0"/>
              </a:spcBef>
            </a:pPr>
            <a:r>
              <a:rPr lang="en-US" sz="2800" dirty="0" smtClean="0">
                <a:latin typeface="Calibri" panose="020F0502020204030204" pitchFamily="34" charset="0"/>
                <a:cs typeface="Calibri" panose="020F0502020204030204" pitchFamily="34" charset="0"/>
              </a:rPr>
              <a:t>Report of Progress by each Sub-Committee</a:t>
            </a:r>
          </a:p>
          <a:p>
            <a:pPr lvl="1">
              <a:spcBef>
                <a:spcPts val="0"/>
              </a:spcBef>
            </a:pPr>
            <a:r>
              <a:rPr lang="en-US" sz="2400" dirty="0" smtClean="0">
                <a:latin typeface="Calibri" panose="020F0502020204030204" pitchFamily="34" charset="0"/>
                <a:cs typeface="Calibri" panose="020F0502020204030204" pitchFamily="34" charset="0"/>
              </a:rPr>
              <a:t>Funding</a:t>
            </a:r>
          </a:p>
          <a:p>
            <a:pPr lvl="1">
              <a:spcBef>
                <a:spcPts val="0"/>
              </a:spcBef>
            </a:pPr>
            <a:r>
              <a:rPr lang="en-US" sz="2400" dirty="0" smtClean="0">
                <a:latin typeface="Calibri" panose="020F0502020204030204" pitchFamily="34" charset="0"/>
                <a:cs typeface="Calibri" panose="020F0502020204030204" pitchFamily="34" charset="0"/>
              </a:rPr>
              <a:t>Early Childhood </a:t>
            </a:r>
          </a:p>
          <a:p>
            <a:pPr lvl="1">
              <a:spcBef>
                <a:spcPts val="0"/>
              </a:spcBef>
            </a:pPr>
            <a:r>
              <a:rPr lang="en-US" sz="2400" dirty="0" smtClean="0">
                <a:latin typeface="Calibri" panose="020F0502020204030204" pitchFamily="34" charset="0"/>
                <a:cs typeface="Calibri" panose="020F0502020204030204" pitchFamily="34" charset="0"/>
              </a:rPr>
              <a:t>Move on When Ready</a:t>
            </a:r>
          </a:p>
          <a:p>
            <a:pPr lvl="1">
              <a:spcBef>
                <a:spcPts val="0"/>
              </a:spcBef>
            </a:pPr>
            <a:r>
              <a:rPr lang="en-US" sz="2400" dirty="0" smtClean="0">
                <a:latin typeface="Calibri" panose="020F0502020204030204" pitchFamily="34" charset="0"/>
                <a:cs typeface="Calibri" panose="020F0502020204030204" pitchFamily="34" charset="0"/>
              </a:rPr>
              <a:t>Teacher Recruitment, Retention, Compensation</a:t>
            </a:r>
          </a:p>
          <a:p>
            <a:pPr lvl="1">
              <a:spcBef>
                <a:spcPts val="0"/>
              </a:spcBef>
            </a:pPr>
            <a:r>
              <a:rPr lang="en-US" sz="2400" dirty="0">
                <a:latin typeface="Calibri" panose="020F0502020204030204" pitchFamily="34" charset="0"/>
                <a:cs typeface="Calibri" panose="020F0502020204030204" pitchFamily="34" charset="0"/>
              </a:rPr>
              <a:t>Expanding </a:t>
            </a:r>
            <a:r>
              <a:rPr lang="en-US" sz="2400" dirty="0" smtClean="0">
                <a:latin typeface="Calibri" panose="020F0502020204030204" pitchFamily="34" charset="0"/>
                <a:cs typeface="Calibri" panose="020F0502020204030204" pitchFamily="34" charset="0"/>
              </a:rPr>
              <a:t>Educational Options</a:t>
            </a:r>
          </a:p>
          <a:p>
            <a:pPr>
              <a:spcBef>
                <a:spcPts val="0"/>
              </a:spcBef>
            </a:pPr>
            <a:r>
              <a:rPr lang="en-US" sz="2800" dirty="0" smtClean="0">
                <a:latin typeface="Calibri" panose="020F0502020204030204" pitchFamily="34" charset="0"/>
                <a:cs typeface="Calibri" panose="020F0502020204030204" pitchFamily="34" charset="0"/>
              </a:rPr>
              <a:t>Discussion by Commission Members</a:t>
            </a:r>
          </a:p>
          <a:p>
            <a:pPr>
              <a:spcBef>
                <a:spcPts val="0"/>
              </a:spcBef>
            </a:pPr>
            <a:r>
              <a:rPr lang="en-US" sz="2800" dirty="0" smtClean="0">
                <a:latin typeface="Calibri" panose="020F0502020204030204" pitchFamily="34" charset="0"/>
                <a:cs typeface="Calibri" panose="020F0502020204030204" pitchFamily="34" charset="0"/>
              </a:rPr>
              <a:t>Next Meeting – July 28, 2015 – DECAL 854</a:t>
            </a:r>
          </a:p>
          <a:p>
            <a:pPr>
              <a:spcBef>
                <a:spcPts val="0"/>
              </a:spcBef>
            </a:pPr>
            <a:r>
              <a:rPr lang="en-US" sz="2800" dirty="0" smtClean="0">
                <a:latin typeface="Calibri" panose="020F0502020204030204" pitchFamily="34" charset="0"/>
                <a:cs typeface="Calibri" panose="020F0502020204030204" pitchFamily="34" charset="0"/>
              </a:rPr>
              <a:t>Public Comment</a:t>
            </a:r>
          </a:p>
          <a:p>
            <a:pPr>
              <a:spcBef>
                <a:spcPts val="0"/>
              </a:spcBef>
            </a:pPr>
            <a:r>
              <a:rPr lang="en-US" sz="2800" dirty="0" smtClean="0">
                <a:latin typeface="Calibri" panose="020F0502020204030204" pitchFamily="34" charset="0"/>
                <a:cs typeface="Calibri" panose="020F0502020204030204" pitchFamily="34" charset="0"/>
              </a:rPr>
              <a:t>Adjourn</a:t>
            </a:r>
            <a:endParaRPr lang="en-US" sz="2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152400"/>
            <a:ext cx="8229600" cy="685800"/>
          </a:xfrm>
        </p:spPr>
        <p:txBody>
          <a:bodyPr>
            <a:normAutofit fontScale="90000"/>
          </a:bodyPr>
          <a:lstStyle/>
          <a:p>
            <a:pPr algn="ctr"/>
            <a:r>
              <a:rPr lang="en-US" sz="4000" dirty="0" smtClean="0">
                <a:solidFill>
                  <a:schemeClr val="bg2">
                    <a:lumMod val="25000"/>
                  </a:schemeClr>
                </a:solidFill>
                <a:latin typeface="Calibri" panose="020F0502020204030204" pitchFamily="34" charset="0"/>
                <a:cs typeface="Calibri" panose="020F0502020204030204" pitchFamily="34" charset="0"/>
              </a:rPr>
              <a:t/>
            </a:r>
            <a:br>
              <a:rPr lang="en-US" sz="4000" dirty="0" smtClean="0">
                <a:solidFill>
                  <a:schemeClr val="bg2">
                    <a:lumMod val="25000"/>
                  </a:schemeClr>
                </a:solidFill>
                <a:latin typeface="Calibri" panose="020F0502020204030204" pitchFamily="34" charset="0"/>
                <a:cs typeface="Calibri" panose="020F0502020204030204" pitchFamily="34" charset="0"/>
              </a:rPr>
            </a:br>
            <a:r>
              <a:rPr lang="en-US" sz="4000" dirty="0" smtClean="0">
                <a:solidFill>
                  <a:schemeClr val="bg2">
                    <a:lumMod val="25000"/>
                  </a:schemeClr>
                </a:solidFill>
                <a:latin typeface="Calibri" panose="020F0502020204030204" pitchFamily="34" charset="0"/>
                <a:cs typeface="Calibri" panose="020F0502020204030204" pitchFamily="34" charset="0"/>
              </a:rPr>
              <a:t>AGENDA</a:t>
            </a:r>
            <a:r>
              <a:rPr lang="en-US" sz="3600" dirty="0" smtClean="0"/>
              <a:t/>
            </a:r>
            <a:br>
              <a:rPr lang="en-US" sz="3600" dirty="0" smtClean="0"/>
            </a:b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295400" cy="1219200"/>
          </a:xfrm>
          <a:prstGeom prst="rect">
            <a:avLst/>
          </a:prstGeom>
        </p:spPr>
      </p:pic>
    </p:spTree>
    <p:extLst>
      <p:ext uri="{BB962C8B-B14F-4D97-AF65-F5344CB8AC3E}">
        <p14:creationId xmlns:p14="http://schemas.microsoft.com/office/powerpoint/2010/main" val="2809345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Provider Credit</a:t>
            </a:r>
            <a:endParaRPr lang="en-US" dirty="0"/>
          </a:p>
        </p:txBody>
      </p:sp>
      <p:graphicFrame>
        <p:nvGraphicFramePr>
          <p:cNvPr id="5" name="Content Placeholder 4"/>
          <p:cNvGraphicFramePr>
            <a:graphicFrameLocks noGrp="1"/>
          </p:cNvGraphicFramePr>
          <p:nvPr>
            <p:ph idx="1"/>
            <p:extLst/>
          </p:nvPr>
        </p:nvGraphicFramePr>
        <p:xfrm>
          <a:off x="228600" y="990600"/>
          <a:ext cx="8455025"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2413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13612" cy="498598"/>
          </a:xfrm>
        </p:spPr>
        <p:txBody>
          <a:bodyPr/>
          <a:lstStyle/>
          <a:p>
            <a:r>
              <a:rPr lang="en-US" dirty="0" smtClean="0">
                <a:solidFill>
                  <a:schemeClr val="tx2">
                    <a:lumMod val="75000"/>
                  </a:schemeClr>
                </a:solidFill>
              </a:rPr>
              <a:t>Effects of the Parent Credit</a:t>
            </a:r>
            <a:endParaRPr lang="en-US" dirty="0">
              <a:solidFill>
                <a:schemeClr val="tx2">
                  <a:lumMod val="75000"/>
                </a:schemeClr>
              </a:solidFill>
            </a:endParaRPr>
          </a:p>
        </p:txBody>
      </p:sp>
      <p:graphicFrame>
        <p:nvGraphicFramePr>
          <p:cNvPr id="3" name="Chart 2"/>
          <p:cNvGraphicFramePr>
            <a:graphicFrameLocks/>
          </p:cNvGraphicFramePr>
          <p:nvPr>
            <p:extLst/>
          </p:nvPr>
        </p:nvGraphicFramePr>
        <p:xfrm>
          <a:off x="381000" y="803398"/>
          <a:ext cx="8382000" cy="5749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1578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9602"/>
            <a:ext cx="6934200" cy="498598"/>
          </a:xfrm>
        </p:spPr>
        <p:txBody>
          <a:bodyPr/>
          <a:lstStyle/>
          <a:p>
            <a:r>
              <a:rPr lang="en-US" dirty="0">
                <a:solidFill>
                  <a:schemeClr val="tx2">
                    <a:lumMod val="75000"/>
                  </a:schemeClr>
                </a:solidFill>
              </a:rPr>
              <a:t>Using </a:t>
            </a:r>
            <a:r>
              <a:rPr lang="en-US" dirty="0" smtClean="0">
                <a:solidFill>
                  <a:schemeClr val="tx2">
                    <a:lumMod val="75000"/>
                  </a:schemeClr>
                </a:solidFill>
              </a:rPr>
              <a:t>Child Care Subsidy </a:t>
            </a:r>
            <a:r>
              <a:rPr lang="en-US" dirty="0">
                <a:solidFill>
                  <a:schemeClr val="tx2">
                    <a:lumMod val="75000"/>
                  </a:schemeClr>
                </a:solidFill>
              </a:rPr>
              <a:t>Policy </a:t>
            </a:r>
          </a:p>
        </p:txBody>
      </p:sp>
      <p:sp>
        <p:nvSpPr>
          <p:cNvPr id="4" name="Content Placeholder 3"/>
          <p:cNvSpPr>
            <a:spLocks noGrp="1"/>
          </p:cNvSpPr>
          <p:nvPr>
            <p:ph idx="1"/>
          </p:nvPr>
        </p:nvSpPr>
        <p:spPr>
          <a:xfrm>
            <a:off x="457200" y="1143000"/>
            <a:ext cx="8382000" cy="4724400"/>
          </a:xfrm>
        </p:spPr>
        <p:txBody>
          <a:bodyPr>
            <a:normAutofit/>
          </a:bodyPr>
          <a:lstStyle/>
          <a:p>
            <a:pPr>
              <a:spcBef>
                <a:spcPts val="0"/>
              </a:spcBef>
              <a:spcAft>
                <a:spcPts val="0"/>
              </a:spcAft>
            </a:pPr>
            <a:r>
              <a:rPr lang="en-US" sz="2800" dirty="0" smtClean="0"/>
              <a:t>Child care subsidies provided through the federally funded Childcare and Parent Services (CAPS) Program</a:t>
            </a:r>
          </a:p>
          <a:p>
            <a:pPr>
              <a:spcBef>
                <a:spcPts val="0"/>
              </a:spcBef>
              <a:spcAft>
                <a:spcPts val="0"/>
              </a:spcAft>
            </a:pPr>
            <a:r>
              <a:rPr lang="en-US" sz="2800" dirty="0" smtClean="0"/>
              <a:t>Provides </a:t>
            </a:r>
            <a:r>
              <a:rPr lang="en-US" sz="2800" dirty="0"/>
              <a:t>subsidized child care to low income </a:t>
            </a:r>
            <a:r>
              <a:rPr lang="en-US" sz="2800" dirty="0" smtClean="0"/>
              <a:t>families</a:t>
            </a:r>
            <a:endParaRPr lang="en-US" sz="2800" dirty="0"/>
          </a:p>
          <a:p>
            <a:pPr>
              <a:spcBef>
                <a:spcPts val="0"/>
              </a:spcBef>
              <a:spcAft>
                <a:spcPts val="0"/>
              </a:spcAft>
            </a:pPr>
            <a:r>
              <a:rPr lang="en-US" sz="2800" dirty="0"/>
              <a:t>Currently providing services to over 55,000 children weekly</a:t>
            </a:r>
          </a:p>
          <a:p>
            <a:pPr>
              <a:spcBef>
                <a:spcPts val="0"/>
              </a:spcBef>
              <a:spcAft>
                <a:spcPts val="0"/>
              </a:spcAft>
            </a:pPr>
            <a:r>
              <a:rPr lang="en-US" sz="2800" dirty="0"/>
              <a:t>Services are available in all 159 </a:t>
            </a:r>
            <a:r>
              <a:rPr lang="en-US" sz="2800" dirty="0" smtClean="0"/>
              <a:t>counties</a:t>
            </a:r>
            <a:endParaRPr lang="en-US" sz="2800" dirty="0"/>
          </a:p>
          <a:p>
            <a:pPr>
              <a:spcBef>
                <a:spcPts val="0"/>
              </a:spcBef>
              <a:spcAft>
                <a:spcPts val="0"/>
              </a:spcAft>
            </a:pPr>
            <a:r>
              <a:rPr lang="en-US" sz="2800" dirty="0"/>
              <a:t>Eligibility </a:t>
            </a:r>
            <a:r>
              <a:rPr lang="en-US" sz="2800" dirty="0" smtClean="0"/>
              <a:t>guidelines </a:t>
            </a:r>
            <a:r>
              <a:rPr lang="en-US" sz="2800" dirty="0"/>
              <a:t>for </a:t>
            </a:r>
            <a:r>
              <a:rPr lang="en-US" sz="2800" dirty="0" smtClean="0"/>
              <a:t>families</a:t>
            </a:r>
            <a:endParaRPr lang="en-US" sz="2800" dirty="0"/>
          </a:p>
          <a:p>
            <a:pPr lvl="1">
              <a:spcBef>
                <a:spcPts val="0"/>
              </a:spcBef>
              <a:spcAft>
                <a:spcPts val="0"/>
              </a:spcAft>
            </a:pPr>
            <a:r>
              <a:rPr lang="en-US" sz="2600" dirty="0"/>
              <a:t>Income requirement </a:t>
            </a:r>
          </a:p>
          <a:p>
            <a:pPr lvl="1">
              <a:spcBef>
                <a:spcPts val="0"/>
              </a:spcBef>
              <a:spcAft>
                <a:spcPts val="0"/>
              </a:spcAft>
            </a:pPr>
            <a:r>
              <a:rPr lang="en-US" sz="2600" dirty="0"/>
              <a:t>State approved activity requirement</a:t>
            </a:r>
          </a:p>
          <a:p>
            <a:pPr marL="0" indent="0">
              <a:lnSpc>
                <a:spcPct val="110000"/>
              </a:lnSpc>
              <a:spcBef>
                <a:spcPts val="0"/>
              </a:spcBef>
              <a:buNone/>
            </a:pPr>
            <a:endParaRPr lang="en-US" dirty="0" smtClean="0"/>
          </a:p>
          <a:p>
            <a:pPr lvl="1"/>
            <a:endParaRPr lang="en-US" dirty="0" smtClean="0"/>
          </a:p>
        </p:txBody>
      </p:sp>
    </p:spTree>
    <p:extLst>
      <p:ext uri="{BB962C8B-B14F-4D97-AF65-F5344CB8AC3E}">
        <p14:creationId xmlns:p14="http://schemas.microsoft.com/office/powerpoint/2010/main" val="154178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498598"/>
          </a:xfrm>
        </p:spPr>
        <p:txBody>
          <a:bodyPr/>
          <a:lstStyle/>
          <a:p>
            <a:r>
              <a:rPr lang="en-US" dirty="0" smtClean="0"/>
              <a:t>CAPS and Quality Rated</a:t>
            </a:r>
            <a:endParaRPr lang="en-US" dirty="0"/>
          </a:p>
        </p:txBody>
      </p:sp>
      <p:sp>
        <p:nvSpPr>
          <p:cNvPr id="3" name="Content Placeholder 2"/>
          <p:cNvSpPr>
            <a:spLocks noGrp="1"/>
          </p:cNvSpPr>
          <p:nvPr>
            <p:ph idx="1"/>
          </p:nvPr>
        </p:nvSpPr>
        <p:spPr>
          <a:xfrm>
            <a:off x="381000" y="1066800"/>
            <a:ext cx="8382000" cy="4572000"/>
          </a:xfrm>
        </p:spPr>
        <p:txBody>
          <a:bodyPr>
            <a:normAutofit fontScale="92500" lnSpcReduction="20000"/>
          </a:bodyPr>
          <a:lstStyle/>
          <a:p>
            <a:pPr>
              <a:lnSpc>
                <a:spcPct val="120000"/>
              </a:lnSpc>
              <a:spcBef>
                <a:spcPts val="0"/>
              </a:spcBef>
            </a:pPr>
            <a:r>
              <a:rPr lang="en-US" dirty="0" smtClean="0"/>
              <a:t>8,480 children receiving CAPS with 329 Quality Rated providers</a:t>
            </a:r>
          </a:p>
          <a:p>
            <a:pPr lvl="1">
              <a:lnSpc>
                <a:spcPct val="120000"/>
              </a:lnSpc>
              <a:spcBef>
                <a:spcPts val="0"/>
              </a:spcBef>
            </a:pPr>
            <a:r>
              <a:rPr lang="en-US" dirty="0" smtClean="0"/>
              <a:t>15% of all children receiving CAPS</a:t>
            </a:r>
          </a:p>
          <a:p>
            <a:pPr lvl="1">
              <a:lnSpc>
                <a:spcPct val="120000"/>
              </a:lnSpc>
              <a:spcBef>
                <a:spcPts val="0"/>
              </a:spcBef>
            </a:pPr>
            <a:r>
              <a:rPr lang="en-US" dirty="0" smtClean="0"/>
              <a:t>362 Quality Rated providers currently accept children with CAPS</a:t>
            </a:r>
          </a:p>
          <a:p>
            <a:pPr>
              <a:lnSpc>
                <a:spcPct val="120000"/>
              </a:lnSpc>
              <a:spcBef>
                <a:spcPts val="0"/>
              </a:spcBef>
            </a:pPr>
            <a:r>
              <a:rPr lang="en-US" dirty="0" smtClean="0"/>
              <a:t>Tiered Reimbursement</a:t>
            </a:r>
          </a:p>
          <a:p>
            <a:pPr lvl="1">
              <a:lnSpc>
                <a:spcPct val="120000"/>
              </a:lnSpc>
              <a:spcBef>
                <a:spcPts val="0"/>
              </a:spcBef>
            </a:pPr>
            <a:r>
              <a:rPr lang="en-US" dirty="0" smtClean="0"/>
              <a:t>Tiered bonus paid to rated providers for each child subsidized by CAPS</a:t>
            </a:r>
          </a:p>
          <a:p>
            <a:pPr lvl="2">
              <a:lnSpc>
                <a:spcPct val="120000"/>
              </a:lnSpc>
              <a:spcBef>
                <a:spcPts val="0"/>
              </a:spcBef>
            </a:pPr>
            <a:r>
              <a:rPr lang="en-US" sz="2600" dirty="0" smtClean="0"/>
              <a:t>1 Star – 2%</a:t>
            </a:r>
          </a:p>
          <a:p>
            <a:pPr lvl="2">
              <a:lnSpc>
                <a:spcPct val="120000"/>
              </a:lnSpc>
              <a:spcBef>
                <a:spcPts val="0"/>
              </a:spcBef>
            </a:pPr>
            <a:r>
              <a:rPr lang="en-US" sz="2600" dirty="0" smtClean="0"/>
              <a:t>2 Star – 5%</a:t>
            </a:r>
          </a:p>
          <a:p>
            <a:pPr lvl="2">
              <a:lnSpc>
                <a:spcPct val="120000"/>
              </a:lnSpc>
              <a:spcBef>
                <a:spcPts val="0"/>
              </a:spcBef>
            </a:pPr>
            <a:r>
              <a:rPr lang="en-US" sz="2600" dirty="0" smtClean="0"/>
              <a:t>3 Star – 10%</a:t>
            </a:r>
          </a:p>
          <a:p>
            <a:pPr marL="0" indent="0">
              <a:buNone/>
            </a:pPr>
            <a:endParaRPr lang="en-US" dirty="0" smtClean="0"/>
          </a:p>
          <a:p>
            <a:pPr marL="388144" lvl="1" indent="0">
              <a:buNone/>
            </a:pPr>
            <a:endParaRPr lang="en-US" dirty="0"/>
          </a:p>
        </p:txBody>
      </p:sp>
    </p:spTree>
    <p:extLst>
      <p:ext uri="{BB962C8B-B14F-4D97-AF65-F5344CB8AC3E}">
        <p14:creationId xmlns:p14="http://schemas.microsoft.com/office/powerpoint/2010/main" val="416629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498598"/>
          </a:xfrm>
        </p:spPr>
        <p:txBody>
          <a:bodyPr/>
          <a:lstStyle/>
          <a:p>
            <a:r>
              <a:rPr lang="en-US" dirty="0" smtClean="0">
                <a:solidFill>
                  <a:schemeClr val="tx2">
                    <a:lumMod val="75000"/>
                  </a:schemeClr>
                </a:solidFill>
              </a:rPr>
              <a:t>Under Consideration</a:t>
            </a:r>
            <a:endParaRPr lang="en-US" dirty="0">
              <a:solidFill>
                <a:schemeClr val="tx2">
                  <a:lumMod val="75000"/>
                </a:schemeClr>
              </a:solidFill>
            </a:endParaRPr>
          </a:p>
        </p:txBody>
      </p:sp>
      <p:sp>
        <p:nvSpPr>
          <p:cNvPr id="3" name="Content Placeholder 2"/>
          <p:cNvSpPr>
            <a:spLocks noGrp="1"/>
          </p:cNvSpPr>
          <p:nvPr>
            <p:ph idx="1"/>
          </p:nvPr>
        </p:nvSpPr>
        <p:spPr>
          <a:xfrm>
            <a:off x="381000" y="1066800"/>
            <a:ext cx="8382000" cy="4800600"/>
          </a:xfrm>
        </p:spPr>
        <p:txBody>
          <a:bodyPr>
            <a:normAutofit/>
          </a:bodyPr>
          <a:lstStyle/>
          <a:p>
            <a:pPr>
              <a:spcBef>
                <a:spcPts val="0"/>
              </a:spcBef>
            </a:pPr>
            <a:r>
              <a:rPr lang="en-US" dirty="0"/>
              <a:t>Support the cost of quality: Design a set </a:t>
            </a:r>
            <a:r>
              <a:rPr lang="en-US" dirty="0" smtClean="0"/>
              <a:t>of </a:t>
            </a:r>
            <a:r>
              <a:rPr lang="en-US" dirty="0"/>
              <a:t>tax credits anchored to Quality Rated</a:t>
            </a:r>
          </a:p>
          <a:p>
            <a:pPr lvl="1">
              <a:spcBef>
                <a:spcPts val="0"/>
              </a:spcBef>
            </a:pPr>
            <a:r>
              <a:rPr lang="en-US" dirty="0"/>
              <a:t>Provider</a:t>
            </a:r>
          </a:p>
          <a:p>
            <a:pPr lvl="1">
              <a:spcBef>
                <a:spcPts val="0"/>
              </a:spcBef>
            </a:pPr>
            <a:r>
              <a:rPr lang="en-US" dirty="0"/>
              <a:t>Staff (Directors, Teachers)</a:t>
            </a:r>
          </a:p>
          <a:p>
            <a:pPr lvl="1">
              <a:spcBef>
                <a:spcPts val="0"/>
              </a:spcBef>
            </a:pPr>
            <a:r>
              <a:rPr lang="en-US" dirty="0" smtClean="0"/>
              <a:t>Parent</a:t>
            </a:r>
            <a:endParaRPr lang="en-US" dirty="0"/>
          </a:p>
          <a:p>
            <a:pPr>
              <a:spcBef>
                <a:spcPts val="0"/>
              </a:spcBef>
            </a:pPr>
            <a:r>
              <a:rPr lang="en-US" dirty="0" smtClean="0"/>
              <a:t>Continue </a:t>
            </a:r>
            <a:r>
              <a:rPr lang="en-US" dirty="0"/>
              <a:t>to improve CAPS policy </a:t>
            </a:r>
            <a:r>
              <a:rPr lang="en-US" dirty="0" smtClean="0"/>
              <a:t>(</a:t>
            </a:r>
            <a:r>
              <a:rPr lang="en-US" dirty="0"/>
              <a:t>t</a:t>
            </a:r>
            <a:r>
              <a:rPr lang="en-US" dirty="0" smtClean="0"/>
              <a:t>iered </a:t>
            </a:r>
            <a:r>
              <a:rPr lang="en-US" dirty="0"/>
              <a:t>r</a:t>
            </a:r>
            <a:r>
              <a:rPr lang="en-US" dirty="0" smtClean="0"/>
              <a:t>eimbursement, </a:t>
            </a:r>
            <a:r>
              <a:rPr lang="en-US" dirty="0"/>
              <a:t>copays) tied to </a:t>
            </a:r>
            <a:r>
              <a:rPr lang="en-US" dirty="0" smtClean="0"/>
              <a:t>Quality Rated</a:t>
            </a:r>
            <a:endParaRPr lang="en-US" dirty="0"/>
          </a:p>
          <a:p>
            <a:pPr marL="0" indent="0">
              <a:buNone/>
            </a:pPr>
            <a:endParaRPr lang="en-US" dirty="0" smtClean="0"/>
          </a:p>
          <a:p>
            <a:pPr marL="388144" lvl="1" indent="0">
              <a:buNone/>
            </a:pPr>
            <a:endParaRPr lang="en-US" dirty="0"/>
          </a:p>
        </p:txBody>
      </p:sp>
    </p:spTree>
    <p:extLst>
      <p:ext uri="{BB962C8B-B14F-4D97-AF65-F5344CB8AC3E}">
        <p14:creationId xmlns:p14="http://schemas.microsoft.com/office/powerpoint/2010/main" val="3884815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pPr algn="ctr"/>
            <a:r>
              <a:rPr lang="en-US" dirty="0" smtClean="0">
                <a:solidFill>
                  <a:srgbClr val="0070C0"/>
                </a:solidFill>
              </a:rPr>
              <a:t>Questions from Commission Members</a:t>
            </a:r>
            <a:endParaRPr lang="en-US" dirty="0">
              <a:solidFill>
                <a:srgbClr val="0070C0"/>
              </a:solidFill>
            </a:endParaRPr>
          </a:p>
        </p:txBody>
      </p:sp>
    </p:spTree>
    <p:extLst>
      <p:ext uri="{BB962C8B-B14F-4D97-AF65-F5344CB8AC3E}">
        <p14:creationId xmlns:p14="http://schemas.microsoft.com/office/powerpoint/2010/main" val="9523414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panose="020B0604020202020204" pitchFamily="34" charset="0"/>
                <a:cs typeface="Arial" panose="020B0604020202020204" pitchFamily="34" charset="0"/>
              </a:rPr>
              <a:t>Move on When Ready </a:t>
            </a:r>
            <a:r>
              <a:rPr lang="en-US" b="1" i="1" dirty="0" smtClean="0">
                <a:latin typeface="Arial" panose="020B0604020202020204" pitchFamily="34" charset="0"/>
                <a:cs typeface="Arial" panose="020B0604020202020204" pitchFamily="34" charset="0"/>
              </a:rPr>
              <a:t>Update</a:t>
            </a:r>
            <a:endParaRPr lang="en-US" b="1"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Autofit/>
          </a:bodyPr>
          <a:lstStyle/>
          <a:p>
            <a:r>
              <a:rPr 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 Reform Commission</a:t>
            </a:r>
          </a:p>
          <a:p>
            <a:r>
              <a:rPr 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 2015 </a:t>
            </a:r>
          </a:p>
          <a:p>
            <a:endParaRPr 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467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0866"/>
            <a:ext cx="8974521" cy="918334"/>
          </a:xfrm>
        </p:spPr>
        <p:txBody>
          <a:bodyPr>
            <a:noAutofit/>
          </a:bodyPr>
          <a:lstStyle/>
          <a:p>
            <a:pPr algn="ctr"/>
            <a:r>
              <a:rPr lang="en-US" sz="3000" b="1" dirty="0" smtClean="0">
                <a:solidFill>
                  <a:schemeClr val="tx2">
                    <a:lumMod val="75000"/>
                  </a:schemeClr>
                </a:solidFill>
                <a:cs typeface="Arial" panose="020B0604020202020204" pitchFamily="34" charset="0"/>
              </a:rPr>
              <a:t>Charge </a:t>
            </a:r>
            <a:r>
              <a:rPr lang="en-US" sz="3000" b="1" dirty="0">
                <a:solidFill>
                  <a:schemeClr val="tx2">
                    <a:lumMod val="75000"/>
                  </a:schemeClr>
                </a:solidFill>
                <a:cs typeface="Arial" panose="020B0604020202020204" pitchFamily="34" charset="0"/>
              </a:rPr>
              <a:t>to </a:t>
            </a:r>
            <a:r>
              <a:rPr lang="en-US" sz="3000" b="1" dirty="0" smtClean="0">
                <a:solidFill>
                  <a:schemeClr val="tx2">
                    <a:lumMod val="75000"/>
                  </a:schemeClr>
                </a:solidFill>
                <a:cs typeface="Arial" panose="020B0604020202020204" pitchFamily="34" charset="0"/>
              </a:rPr>
              <a:t>MOWR </a:t>
            </a:r>
            <a:r>
              <a:rPr lang="en-US" sz="3000" b="1" dirty="0">
                <a:solidFill>
                  <a:schemeClr val="tx2">
                    <a:lumMod val="75000"/>
                  </a:schemeClr>
                </a:solidFill>
                <a:cs typeface="Arial" panose="020B0604020202020204" pitchFamily="34" charset="0"/>
              </a:rPr>
              <a:t>Subcommittee</a:t>
            </a:r>
          </a:p>
        </p:txBody>
      </p:sp>
      <p:sp>
        <p:nvSpPr>
          <p:cNvPr id="25" name="Content Placeholder 24"/>
          <p:cNvSpPr>
            <a:spLocks noGrp="1"/>
          </p:cNvSpPr>
          <p:nvPr>
            <p:ph idx="1"/>
          </p:nvPr>
        </p:nvSpPr>
        <p:spPr>
          <a:xfrm>
            <a:off x="449318" y="2590801"/>
            <a:ext cx="7620000" cy="2109296"/>
          </a:xfrm>
        </p:spPr>
        <p:txBody>
          <a:bodyPr>
            <a:normAutofit lnSpcReduction="10000"/>
          </a:bodyPr>
          <a:lstStyle/>
          <a:p>
            <a:pPr marL="342900" indent="-342900"/>
            <a:r>
              <a:rPr lang="en-US" sz="2100" dirty="0"/>
              <a:t>Additional options for demonstrating competency.</a:t>
            </a:r>
          </a:p>
          <a:p>
            <a:pPr marL="342900" indent="-342900"/>
            <a:r>
              <a:rPr lang="en-US" sz="2100" dirty="0"/>
              <a:t>Additional opportunities for internships and applied learning.</a:t>
            </a:r>
          </a:p>
          <a:p>
            <a:pPr marL="342900" indent="-342900"/>
            <a:r>
              <a:rPr lang="en-US" sz="2100" dirty="0"/>
              <a:t>Smooth and efficient collaboration among Georgia’s K-12 education system, the College and Career System, and the University System.</a:t>
            </a:r>
          </a:p>
        </p:txBody>
      </p:sp>
      <p:sp>
        <p:nvSpPr>
          <p:cNvPr id="24" name="TextBox 23"/>
          <p:cNvSpPr txBox="1"/>
          <p:nvPr/>
        </p:nvSpPr>
        <p:spPr>
          <a:xfrm>
            <a:off x="650328" y="1313796"/>
            <a:ext cx="7591097" cy="992579"/>
          </a:xfrm>
          <a:prstGeom prst="rect">
            <a:avLst/>
          </a:prstGeom>
          <a:noFill/>
        </p:spPr>
        <p:txBody>
          <a:bodyPr wrap="square" rtlCol="0">
            <a:spAutoFit/>
          </a:bodyPr>
          <a:lstStyle/>
          <a:p>
            <a:r>
              <a:rPr lang="en-US" sz="1950" b="1" i="1" dirty="0"/>
              <a:t>A seamless system for moving students to the next educational level when they are ready requires the following:</a:t>
            </a:r>
          </a:p>
        </p:txBody>
      </p:sp>
      <p:sp>
        <p:nvSpPr>
          <p:cNvPr id="26" name="Content Placeholder 24"/>
          <p:cNvSpPr txBox="1">
            <a:spLocks/>
          </p:cNvSpPr>
          <p:nvPr/>
        </p:nvSpPr>
        <p:spPr>
          <a:xfrm>
            <a:off x="762000" y="4841985"/>
            <a:ext cx="7620000" cy="945931"/>
          </a:xfrm>
          <a:prstGeom prst="rect">
            <a:avLst/>
          </a:prstGeom>
        </p:spPr>
        <p:txBody>
          <a:bodyPr vert="horz" lIns="68580" tIns="34290" rIns="68580" bIns="34290" rtlCol="0">
            <a:normAutofit fontScale="925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100" b="0" dirty="0"/>
              <a:t>Governor Deal charges the MOWR subcommittee to </a:t>
            </a:r>
            <a:r>
              <a:rPr lang="en-US" sz="2100" u="sng" dirty="0"/>
              <a:t>explore and make recommendations for the most efficient and effective methods to accomplish this goal.</a:t>
            </a:r>
          </a:p>
        </p:txBody>
      </p:sp>
      <p:cxnSp>
        <p:nvCxnSpPr>
          <p:cNvPr id="28" name="Straight Connector 27"/>
          <p:cNvCxnSpPr/>
          <p:nvPr/>
        </p:nvCxnSpPr>
        <p:spPr>
          <a:xfrm>
            <a:off x="650328" y="4747388"/>
            <a:ext cx="7295494"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6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368"/>
            <a:ext cx="8517321" cy="1028700"/>
          </a:xfrm>
        </p:spPr>
        <p:txBody>
          <a:bodyPr>
            <a:noAutofit/>
          </a:bodyPr>
          <a:lstStyle/>
          <a:p>
            <a:pPr algn="ctr"/>
            <a:r>
              <a:rPr lang="en-US" sz="3000" b="1" dirty="0">
                <a:solidFill>
                  <a:schemeClr val="tx2">
                    <a:lumMod val="75000"/>
                  </a:schemeClr>
                </a:solidFill>
                <a:cs typeface="Arial" panose="020B0604020202020204" pitchFamily="34" charset="0"/>
              </a:rPr>
              <a:t>MOWR | Education </a:t>
            </a:r>
            <a:br>
              <a:rPr lang="en-US" sz="3000" b="1" dirty="0">
                <a:solidFill>
                  <a:schemeClr val="tx2">
                    <a:lumMod val="75000"/>
                  </a:schemeClr>
                </a:solidFill>
                <a:cs typeface="Arial" panose="020B0604020202020204" pitchFamily="34" charset="0"/>
              </a:rPr>
            </a:br>
            <a:r>
              <a:rPr lang="en-US" sz="3000" b="1" dirty="0">
                <a:solidFill>
                  <a:schemeClr val="tx2">
                    <a:lumMod val="75000"/>
                  </a:schemeClr>
                </a:solidFill>
                <a:cs typeface="Arial" panose="020B0604020202020204" pitchFamily="34" charset="0"/>
              </a:rPr>
              <a:t>Committees’ Updates</a:t>
            </a:r>
          </a:p>
        </p:txBody>
      </p:sp>
      <p:graphicFrame>
        <p:nvGraphicFramePr>
          <p:cNvPr id="4" name="Content Placeholder 3"/>
          <p:cNvGraphicFramePr>
            <a:graphicFrameLocks noGrp="1"/>
          </p:cNvGraphicFramePr>
          <p:nvPr>
            <p:ph idx="1"/>
            <p:extLst/>
          </p:nvPr>
        </p:nvGraphicFramePr>
        <p:xfrm>
          <a:off x="224660" y="1980544"/>
          <a:ext cx="8678916" cy="4020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5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65CC510-5BDF-4CCE-9FAB-39A4570A4A97}"/>
                                            </p:graphicEl>
                                          </p:spTgt>
                                        </p:tgtEl>
                                        <p:attrNameLst>
                                          <p:attrName>style.visibility</p:attrName>
                                        </p:attrNameLst>
                                      </p:cBhvr>
                                      <p:to>
                                        <p:strVal val="visible"/>
                                      </p:to>
                                    </p:set>
                                    <p:animEffect transition="in" filter="fade">
                                      <p:cBhvr>
                                        <p:cTn id="7" dur="500"/>
                                        <p:tgtEl>
                                          <p:spTgt spid="4">
                                            <p:graphicEl>
                                              <a:dgm id="{B65CC510-5BDF-4CCE-9FAB-39A4570A4A9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D153FBA-FCE1-4054-AD85-3CF2B9C534D0}"/>
                                            </p:graphicEl>
                                          </p:spTgt>
                                        </p:tgtEl>
                                        <p:attrNameLst>
                                          <p:attrName>style.visibility</p:attrName>
                                        </p:attrNameLst>
                                      </p:cBhvr>
                                      <p:to>
                                        <p:strVal val="visible"/>
                                      </p:to>
                                    </p:set>
                                    <p:animEffect transition="in" filter="fade">
                                      <p:cBhvr>
                                        <p:cTn id="10" dur="500"/>
                                        <p:tgtEl>
                                          <p:spTgt spid="4">
                                            <p:graphicEl>
                                              <a:dgm id="{DD153FBA-FCE1-4054-AD85-3CF2B9C534D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A864D26-7D70-42C0-8872-DEAE6FB1E7AF}"/>
                                            </p:graphicEl>
                                          </p:spTgt>
                                        </p:tgtEl>
                                        <p:attrNameLst>
                                          <p:attrName>style.visibility</p:attrName>
                                        </p:attrNameLst>
                                      </p:cBhvr>
                                      <p:to>
                                        <p:strVal val="visible"/>
                                      </p:to>
                                    </p:set>
                                    <p:animEffect transition="in" filter="fade">
                                      <p:cBhvr>
                                        <p:cTn id="13" dur="500"/>
                                        <p:tgtEl>
                                          <p:spTgt spid="4">
                                            <p:graphicEl>
                                              <a:dgm id="{2A864D26-7D70-42C0-8872-DEAE6FB1E7A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8B77073-6D98-4BB3-B8B0-7EDE59C6BCD8}"/>
                                            </p:graphicEl>
                                          </p:spTgt>
                                        </p:tgtEl>
                                        <p:attrNameLst>
                                          <p:attrName>style.visibility</p:attrName>
                                        </p:attrNameLst>
                                      </p:cBhvr>
                                      <p:to>
                                        <p:strVal val="visible"/>
                                      </p:to>
                                    </p:set>
                                    <p:animEffect transition="in" filter="fade">
                                      <p:cBhvr>
                                        <p:cTn id="18" dur="500"/>
                                        <p:tgtEl>
                                          <p:spTgt spid="4">
                                            <p:graphicEl>
                                              <a:dgm id="{38B77073-6D98-4BB3-B8B0-7EDE59C6BCD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E1FC22C9-CE08-4C82-8657-8A3F7012CC5C}"/>
                                            </p:graphicEl>
                                          </p:spTgt>
                                        </p:tgtEl>
                                        <p:attrNameLst>
                                          <p:attrName>style.visibility</p:attrName>
                                        </p:attrNameLst>
                                      </p:cBhvr>
                                      <p:to>
                                        <p:strVal val="visible"/>
                                      </p:to>
                                    </p:set>
                                    <p:animEffect transition="in" filter="fade">
                                      <p:cBhvr>
                                        <p:cTn id="21" dur="500"/>
                                        <p:tgtEl>
                                          <p:spTgt spid="4">
                                            <p:graphicEl>
                                              <a:dgm id="{E1FC22C9-CE08-4C82-8657-8A3F7012CC5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6145306F-92F7-40A6-84F9-92DACA473C5E}"/>
                                            </p:graphicEl>
                                          </p:spTgt>
                                        </p:tgtEl>
                                        <p:attrNameLst>
                                          <p:attrName>style.visibility</p:attrName>
                                        </p:attrNameLst>
                                      </p:cBhvr>
                                      <p:to>
                                        <p:strVal val="visible"/>
                                      </p:to>
                                    </p:set>
                                    <p:animEffect transition="in" filter="fade">
                                      <p:cBhvr>
                                        <p:cTn id="24" dur="500"/>
                                        <p:tgtEl>
                                          <p:spTgt spid="4">
                                            <p:graphicEl>
                                              <a:dgm id="{6145306F-92F7-40A6-84F9-92DACA473C5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C8FCBB01-5A06-4CD9-868F-C0667F74F69A}"/>
                                            </p:graphicEl>
                                          </p:spTgt>
                                        </p:tgtEl>
                                        <p:attrNameLst>
                                          <p:attrName>style.visibility</p:attrName>
                                        </p:attrNameLst>
                                      </p:cBhvr>
                                      <p:to>
                                        <p:strVal val="visible"/>
                                      </p:to>
                                    </p:set>
                                    <p:animEffect transition="in" filter="fade">
                                      <p:cBhvr>
                                        <p:cTn id="29" dur="500"/>
                                        <p:tgtEl>
                                          <p:spTgt spid="4">
                                            <p:graphicEl>
                                              <a:dgm id="{C8FCBB01-5A06-4CD9-868F-C0667F74F69A}"/>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1C44215A-E76F-40A1-BEE6-348207093B86}"/>
                                            </p:graphicEl>
                                          </p:spTgt>
                                        </p:tgtEl>
                                        <p:attrNameLst>
                                          <p:attrName>style.visibility</p:attrName>
                                        </p:attrNameLst>
                                      </p:cBhvr>
                                      <p:to>
                                        <p:strVal val="visible"/>
                                      </p:to>
                                    </p:set>
                                    <p:animEffect transition="in" filter="fade">
                                      <p:cBhvr>
                                        <p:cTn id="32" dur="500"/>
                                        <p:tgtEl>
                                          <p:spTgt spid="4">
                                            <p:graphicEl>
                                              <a:dgm id="{1C44215A-E76F-40A1-BEE6-348207093B8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1C4A8DD1-62E8-41F1-BC71-89E98CBC255C}"/>
                                            </p:graphicEl>
                                          </p:spTgt>
                                        </p:tgtEl>
                                        <p:attrNameLst>
                                          <p:attrName>style.visibility</p:attrName>
                                        </p:attrNameLst>
                                      </p:cBhvr>
                                      <p:to>
                                        <p:strVal val="visible"/>
                                      </p:to>
                                    </p:set>
                                    <p:animEffect transition="in" filter="fade">
                                      <p:cBhvr>
                                        <p:cTn id="35" dur="500"/>
                                        <p:tgtEl>
                                          <p:spTgt spid="4">
                                            <p:graphicEl>
                                              <a:dgm id="{1C4A8DD1-62E8-41F1-BC71-89E98CBC25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431"/>
            <a:ext cx="9009993" cy="994172"/>
          </a:xfrm>
        </p:spPr>
        <p:txBody>
          <a:bodyPr>
            <a:normAutofit fontScale="90000"/>
          </a:bodyPr>
          <a:lstStyle/>
          <a:p>
            <a:pPr algn="ctr"/>
            <a:r>
              <a:rPr lang="en-US" b="1" dirty="0" smtClean="0">
                <a:cs typeface="Arial" panose="020B0604020202020204" pitchFamily="34" charset="0"/>
              </a:rPr>
              <a:t>Henry County School </a:t>
            </a:r>
            <a:br>
              <a:rPr lang="en-US" b="1" dirty="0" smtClean="0">
                <a:cs typeface="Arial" panose="020B0604020202020204" pitchFamily="34" charset="0"/>
              </a:rPr>
            </a:br>
            <a:r>
              <a:rPr lang="en-US" b="1" dirty="0" smtClean="0">
                <a:cs typeface="Arial" panose="020B0604020202020204" pitchFamily="34" charset="0"/>
              </a:rPr>
              <a:t>Teachers &amp; Administrators</a:t>
            </a:r>
            <a:endParaRPr lang="en-US" b="1" dirty="0">
              <a:cs typeface="Arial" panose="020B060402020202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90320456"/>
              </p:ext>
            </p:extLst>
          </p:nvPr>
        </p:nvGraphicFramePr>
        <p:xfrm>
          <a:off x="152400" y="1865603"/>
          <a:ext cx="8678917" cy="2553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1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C9AAD5C0-4CDF-4511-8B38-CC68F30604B2}"/>
                                            </p:graphicEl>
                                          </p:spTgt>
                                        </p:tgtEl>
                                        <p:attrNameLst>
                                          <p:attrName>style.visibility</p:attrName>
                                        </p:attrNameLst>
                                      </p:cBhvr>
                                      <p:to>
                                        <p:strVal val="visible"/>
                                      </p:to>
                                    </p:set>
                                    <p:animEffect transition="in" filter="fade">
                                      <p:cBhvr>
                                        <p:cTn id="7" dur="500"/>
                                        <p:tgtEl>
                                          <p:spTgt spid="11">
                                            <p:graphicEl>
                                              <a:dgm id="{C9AAD5C0-4CDF-4511-8B38-CC68F30604B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74379094-7230-45E1-875B-5A48ED7F6C22}"/>
                                            </p:graphicEl>
                                          </p:spTgt>
                                        </p:tgtEl>
                                        <p:attrNameLst>
                                          <p:attrName>style.visibility</p:attrName>
                                        </p:attrNameLst>
                                      </p:cBhvr>
                                      <p:to>
                                        <p:strVal val="visible"/>
                                      </p:to>
                                    </p:set>
                                    <p:animEffect transition="in" filter="fade">
                                      <p:cBhvr>
                                        <p:cTn id="10" dur="500"/>
                                        <p:tgtEl>
                                          <p:spTgt spid="11">
                                            <p:graphicEl>
                                              <a:dgm id="{74379094-7230-45E1-875B-5A48ED7F6C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Funding Formula Committee </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Report to Full Education Reform Commission</a:t>
            </a:r>
          </a:p>
          <a:p>
            <a:r>
              <a:rPr lang="en-US" smtClean="0"/>
              <a:t>June 23, 2015</a:t>
            </a:r>
            <a:endParaRPr lang="en-US" dirty="0" smtClean="0"/>
          </a:p>
        </p:txBody>
      </p:sp>
    </p:spTree>
    <p:extLst>
      <p:ext uri="{BB962C8B-B14F-4D97-AF65-F5344CB8AC3E}">
        <p14:creationId xmlns:p14="http://schemas.microsoft.com/office/powerpoint/2010/main" val="950162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853544"/>
            <a:ext cx="8998169" cy="1028700"/>
          </a:xfrm>
        </p:spPr>
        <p:txBody>
          <a:bodyPr>
            <a:normAutofit/>
          </a:bodyPr>
          <a:lstStyle/>
          <a:p>
            <a:pPr algn="ctr"/>
            <a:r>
              <a:rPr lang="en-US" b="1" dirty="0" smtClean="0"/>
              <a:t>National History Day Project</a:t>
            </a:r>
            <a:endParaRPr lang="en-US" b="1" dirty="0"/>
          </a:p>
        </p:txBody>
      </p:sp>
      <p:pic>
        <p:nvPicPr>
          <p:cNvPr id="14" name="Picture Placeholder 1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242" y="2335267"/>
            <a:ext cx="3539358" cy="2896913"/>
          </a:xfrm>
          <a:prstGeom prst="rect">
            <a:avLst/>
          </a:prstGeom>
          <a:ln>
            <a:noFill/>
          </a:ln>
          <a:effectLst>
            <a:outerShdw blurRad="292100" dist="139700" dir="2700000" algn="tl" rotWithShape="0">
              <a:srgbClr val="333333">
                <a:alpha val="65000"/>
              </a:srgbClr>
            </a:outerShdw>
          </a:effectLst>
        </p:spPr>
      </p:pic>
      <p:sp>
        <p:nvSpPr>
          <p:cNvPr id="15" name="Text Placeholder 14"/>
          <p:cNvSpPr>
            <a:spLocks noGrp="1"/>
          </p:cNvSpPr>
          <p:nvPr>
            <p:ph sz="half" idx="2"/>
          </p:nvPr>
        </p:nvSpPr>
        <p:spPr>
          <a:xfrm>
            <a:off x="3657600" y="2347091"/>
            <a:ext cx="4800600" cy="3275287"/>
          </a:xfrm>
        </p:spPr>
        <p:txBody>
          <a:bodyPr>
            <a:noAutofit/>
          </a:bodyPr>
          <a:lstStyle/>
          <a:p>
            <a:pPr marL="214313" indent="-214313"/>
            <a:r>
              <a:rPr lang="en-US" sz="1575" b="1" dirty="0"/>
              <a:t>National History Day– National program that allows student to pick anything that interests them, according to the program’s theme.</a:t>
            </a:r>
          </a:p>
          <a:p>
            <a:pPr marL="214313" indent="-214313"/>
            <a:r>
              <a:rPr lang="en-US" sz="1575" b="1" dirty="0"/>
              <a:t>Students conduct master-level research.</a:t>
            </a:r>
          </a:p>
          <a:p>
            <a:pPr marL="214313" indent="-214313"/>
            <a:r>
              <a:rPr lang="en-US" sz="1575" b="1" dirty="0"/>
              <a:t>Gives students the opportunities to go “outside the school walls” to delve deep into a particular subject.</a:t>
            </a:r>
          </a:p>
          <a:p>
            <a:pPr marL="214313" indent="-214313"/>
            <a:r>
              <a:rPr lang="en-US" sz="1575" b="1" dirty="0"/>
              <a:t>Picture on the right: Student’s website project on Dr. Joseph Goldberger. </a:t>
            </a:r>
          </a:p>
          <a:p>
            <a:pPr marL="557213" lvl="1" indent="-214313">
              <a:buFont typeface="Arial" panose="020B0604020202020204" pitchFamily="34" charset="0"/>
              <a:buChar char="•"/>
            </a:pPr>
            <a:r>
              <a:rPr lang="en-US" sz="1575" b="1" dirty="0"/>
              <a:t>Web Address: </a:t>
            </a:r>
            <a:r>
              <a:rPr lang="en-US" sz="1575" b="1" dirty="0">
                <a:hlinkClick r:id="rId3"/>
              </a:rPr>
              <a:t>http://80884175.nhd.weebly.com</a:t>
            </a:r>
            <a:r>
              <a:rPr lang="en-US" sz="1575" dirty="0">
                <a:hlinkClick r:id="rId3"/>
              </a:rPr>
              <a:t>/</a:t>
            </a:r>
            <a:r>
              <a:rPr lang="en-US" sz="1575" dirty="0"/>
              <a:t> </a:t>
            </a:r>
          </a:p>
          <a:p>
            <a:endParaRPr lang="en-US" sz="1575" dirty="0"/>
          </a:p>
        </p:txBody>
      </p:sp>
    </p:spTree>
    <p:extLst>
      <p:ext uri="{BB962C8B-B14F-4D97-AF65-F5344CB8AC3E}">
        <p14:creationId xmlns:p14="http://schemas.microsoft.com/office/powerpoint/2010/main" val="145076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8828" y="871431"/>
            <a:ext cx="8986345" cy="994172"/>
          </a:xfrm>
        </p:spPr>
        <p:txBody>
          <a:bodyPr>
            <a:normAutofit fontScale="90000"/>
          </a:bodyPr>
          <a:lstStyle/>
          <a:p>
            <a:pPr algn="ctr"/>
            <a:r>
              <a:rPr lang="en-US" b="1" dirty="0" smtClean="0">
                <a:cs typeface="Arial" panose="020B0604020202020204" pitchFamily="34" charset="0"/>
              </a:rPr>
              <a:t>3 Pathways for HIGH SCHOOL STUDENTS</a:t>
            </a:r>
            <a:endParaRPr lang="en-US" b="1" dirty="0">
              <a:cs typeface="Arial" panose="020B0604020202020204" pitchFamily="34" charset="0"/>
            </a:endParaRPr>
          </a:p>
        </p:txBody>
      </p:sp>
      <p:graphicFrame>
        <p:nvGraphicFramePr>
          <p:cNvPr id="11" name="Content Placeholder 10"/>
          <p:cNvGraphicFramePr>
            <a:graphicFrameLocks noGrp="1"/>
          </p:cNvGraphicFramePr>
          <p:nvPr>
            <p:ph idx="1"/>
            <p:extLst/>
          </p:nvPr>
        </p:nvGraphicFramePr>
        <p:xfrm>
          <a:off x="250278" y="1501670"/>
          <a:ext cx="8643445" cy="4091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0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C2A9D815-776A-4D0B-84EE-C17F987D755D}"/>
                                            </p:graphicEl>
                                          </p:spTgt>
                                        </p:tgtEl>
                                        <p:attrNameLst>
                                          <p:attrName>style.visibility</p:attrName>
                                        </p:attrNameLst>
                                      </p:cBhvr>
                                      <p:to>
                                        <p:strVal val="visible"/>
                                      </p:to>
                                    </p:set>
                                    <p:animEffect transition="in" filter="fade">
                                      <p:cBhvr>
                                        <p:cTn id="7" dur="500"/>
                                        <p:tgtEl>
                                          <p:spTgt spid="11">
                                            <p:graphicEl>
                                              <a:dgm id="{C2A9D815-776A-4D0B-84EE-C17F987D755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747FF223-B6C5-4F66-BC7A-EFA92979C067}"/>
                                            </p:graphicEl>
                                          </p:spTgt>
                                        </p:tgtEl>
                                        <p:attrNameLst>
                                          <p:attrName>style.visibility</p:attrName>
                                        </p:attrNameLst>
                                      </p:cBhvr>
                                      <p:to>
                                        <p:strVal val="visible"/>
                                      </p:to>
                                    </p:set>
                                    <p:animEffect transition="in" filter="fade">
                                      <p:cBhvr>
                                        <p:cTn id="10" dur="500"/>
                                        <p:tgtEl>
                                          <p:spTgt spid="11">
                                            <p:graphicEl>
                                              <a:dgm id="{747FF223-B6C5-4F66-BC7A-EFA92979C06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dgm id="{FA5B139B-CD21-481C-BB0F-C2F2DE7C50AE}"/>
                                            </p:graphicEl>
                                          </p:spTgt>
                                        </p:tgtEl>
                                        <p:attrNameLst>
                                          <p:attrName>style.visibility</p:attrName>
                                        </p:attrNameLst>
                                      </p:cBhvr>
                                      <p:to>
                                        <p:strVal val="visible"/>
                                      </p:to>
                                    </p:set>
                                    <p:animEffect transition="in" filter="fade">
                                      <p:cBhvr>
                                        <p:cTn id="15" dur="500"/>
                                        <p:tgtEl>
                                          <p:spTgt spid="11">
                                            <p:graphicEl>
                                              <a:dgm id="{FA5B139B-CD21-481C-BB0F-C2F2DE7C50A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dgm id="{6A747CAC-D4A8-4424-8939-E66388D21F64}"/>
                                            </p:graphicEl>
                                          </p:spTgt>
                                        </p:tgtEl>
                                        <p:attrNameLst>
                                          <p:attrName>style.visibility</p:attrName>
                                        </p:attrNameLst>
                                      </p:cBhvr>
                                      <p:to>
                                        <p:strVal val="visible"/>
                                      </p:to>
                                    </p:set>
                                    <p:animEffect transition="in" filter="fade">
                                      <p:cBhvr>
                                        <p:cTn id="18" dur="500"/>
                                        <p:tgtEl>
                                          <p:spTgt spid="11">
                                            <p:graphicEl>
                                              <a:dgm id="{6A747CAC-D4A8-4424-8939-E66388D21F6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graphicEl>
                                              <a:dgm id="{3EE55944-79ED-4073-8198-2283B2513EE5}"/>
                                            </p:graphicEl>
                                          </p:spTgt>
                                        </p:tgtEl>
                                        <p:attrNameLst>
                                          <p:attrName>style.visibility</p:attrName>
                                        </p:attrNameLst>
                                      </p:cBhvr>
                                      <p:to>
                                        <p:strVal val="visible"/>
                                      </p:to>
                                    </p:set>
                                    <p:animEffect transition="in" filter="fade">
                                      <p:cBhvr>
                                        <p:cTn id="23" dur="500"/>
                                        <p:tgtEl>
                                          <p:spTgt spid="11">
                                            <p:graphicEl>
                                              <a:dgm id="{3EE55944-79ED-4073-8198-2283B2513EE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graphicEl>
                                              <a:dgm id="{E3785042-3A1B-4F36-8203-4162236E8DA6}"/>
                                            </p:graphicEl>
                                          </p:spTgt>
                                        </p:tgtEl>
                                        <p:attrNameLst>
                                          <p:attrName>style.visibility</p:attrName>
                                        </p:attrNameLst>
                                      </p:cBhvr>
                                      <p:to>
                                        <p:strVal val="visible"/>
                                      </p:to>
                                    </p:set>
                                    <p:animEffect transition="in" filter="fade">
                                      <p:cBhvr>
                                        <p:cTn id="26" dur="500"/>
                                        <p:tgtEl>
                                          <p:spTgt spid="11">
                                            <p:graphicEl>
                                              <a:dgm id="{E3785042-3A1B-4F36-8203-4162236E8D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ivers\AppData\Local\Microsoft\Windows\Temporary Internet Files\Content.IE5\RGT1KC1P\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2043112"/>
            <a:ext cx="3690938" cy="3690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37260" y="988695"/>
            <a:ext cx="7269480" cy="994172"/>
          </a:xfrm>
        </p:spPr>
        <p:txBody>
          <a:bodyPr>
            <a:normAutofit/>
          </a:bodyPr>
          <a:lstStyle/>
          <a:p>
            <a:r>
              <a:rPr lang="en-US" sz="4050" b="1" dirty="0">
                <a:cs typeface="Arial" panose="020B0604020202020204" pitchFamily="34" charset="0"/>
              </a:rPr>
              <a:t>Questions?</a:t>
            </a:r>
          </a:p>
        </p:txBody>
      </p:sp>
    </p:spTree>
    <p:extLst>
      <p:ext uri="{BB962C8B-B14F-4D97-AF65-F5344CB8AC3E}">
        <p14:creationId xmlns:p14="http://schemas.microsoft.com/office/powerpoint/2010/main" val="1965678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Recruitment, Retention and Compensation </a:t>
            </a:r>
            <a:endParaRPr lang="en-US" dirty="0"/>
          </a:p>
        </p:txBody>
      </p:sp>
      <p:sp>
        <p:nvSpPr>
          <p:cNvPr id="3" name="Subtitle 2"/>
          <p:cNvSpPr>
            <a:spLocks noGrp="1"/>
          </p:cNvSpPr>
          <p:nvPr>
            <p:ph type="subTitle" idx="1"/>
          </p:nvPr>
        </p:nvSpPr>
        <p:spPr/>
        <p:txBody>
          <a:bodyPr/>
          <a:lstStyle/>
          <a:p>
            <a:r>
              <a:rPr lang="en-US" dirty="0" smtClean="0"/>
              <a:t>Update from the Subcommittee</a:t>
            </a:r>
          </a:p>
          <a:p>
            <a:r>
              <a:rPr lang="en-US" dirty="0" smtClean="0"/>
              <a:t>June 23, 2015</a:t>
            </a:r>
            <a:endParaRPr lang="en-US" dirty="0"/>
          </a:p>
        </p:txBody>
      </p:sp>
    </p:spTree>
    <p:extLst>
      <p:ext uri="{BB962C8B-B14F-4D97-AF65-F5344CB8AC3E}">
        <p14:creationId xmlns:p14="http://schemas.microsoft.com/office/powerpoint/2010/main" val="4019877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our last meeting…</a:t>
            </a:r>
            <a:endParaRPr lang="en-US" dirty="0"/>
          </a:p>
        </p:txBody>
      </p:sp>
      <p:sp>
        <p:nvSpPr>
          <p:cNvPr id="3" name="Content Placeholder 2"/>
          <p:cNvSpPr>
            <a:spLocks noGrp="1"/>
          </p:cNvSpPr>
          <p:nvPr>
            <p:ph idx="1"/>
          </p:nvPr>
        </p:nvSpPr>
        <p:spPr/>
        <p:txBody>
          <a:bodyPr/>
          <a:lstStyle/>
          <a:p>
            <a:r>
              <a:rPr lang="en-US" dirty="0" smtClean="0"/>
              <a:t>Met with Governor’s Teacher Advisory Council</a:t>
            </a:r>
          </a:p>
          <a:p>
            <a:pPr lvl="1"/>
            <a:r>
              <a:rPr lang="en-US" dirty="0" smtClean="0"/>
              <a:t>14 teachers from across Georgia</a:t>
            </a:r>
          </a:p>
          <a:p>
            <a:pPr lvl="1"/>
            <a:r>
              <a:rPr lang="en-US" dirty="0" smtClean="0"/>
              <a:t>Gave compiled feedback from teacher input sessions</a:t>
            </a:r>
          </a:p>
          <a:p>
            <a:pPr lvl="1"/>
            <a:r>
              <a:rPr lang="en-US" dirty="0" smtClean="0"/>
              <a:t>Discussed possibility of new compensation model at local level</a:t>
            </a:r>
            <a:endParaRPr lang="en-US" dirty="0"/>
          </a:p>
        </p:txBody>
      </p:sp>
    </p:spTree>
    <p:extLst>
      <p:ext uri="{BB962C8B-B14F-4D97-AF65-F5344CB8AC3E}">
        <p14:creationId xmlns:p14="http://schemas.microsoft.com/office/powerpoint/2010/main" val="244573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sp>
        <p:nvSpPr>
          <p:cNvPr id="3" name="Content Placeholder 2"/>
          <p:cNvSpPr>
            <a:spLocks noGrp="1"/>
          </p:cNvSpPr>
          <p:nvPr>
            <p:ph idx="1"/>
          </p:nvPr>
        </p:nvSpPr>
        <p:spPr/>
        <p:txBody>
          <a:bodyPr/>
          <a:lstStyle/>
          <a:p>
            <a:r>
              <a:rPr lang="en-US" dirty="0" smtClean="0"/>
              <a:t>Tomorrow we will be meeting with:</a:t>
            </a:r>
          </a:p>
          <a:p>
            <a:pPr lvl="1"/>
            <a:r>
              <a:rPr lang="en-US" dirty="0" smtClean="0"/>
              <a:t>Representatives from TNTP (The New Teacher Project)</a:t>
            </a:r>
          </a:p>
          <a:p>
            <a:pPr lvl="1"/>
            <a:r>
              <a:rPr lang="en-US" dirty="0" smtClean="0"/>
              <a:t>Representatives from NCTQ (National Center for Teacher Quality)</a:t>
            </a:r>
          </a:p>
          <a:p>
            <a:pPr lvl="1"/>
            <a:r>
              <a:rPr lang="en-US" dirty="0" smtClean="0"/>
              <a:t>Representatives from </a:t>
            </a:r>
            <a:r>
              <a:rPr lang="en-US" dirty="0" err="1" smtClean="0"/>
              <a:t>GaPSC</a:t>
            </a:r>
            <a:r>
              <a:rPr lang="en-US" dirty="0" smtClean="0"/>
              <a:t> Certification to talk about Tiered Certification and Professional Learning </a:t>
            </a:r>
          </a:p>
        </p:txBody>
      </p:sp>
    </p:spTree>
    <p:extLst>
      <p:ext uri="{BB962C8B-B14F-4D97-AF65-F5344CB8AC3E}">
        <p14:creationId xmlns:p14="http://schemas.microsoft.com/office/powerpoint/2010/main" val="54509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weeks to come….</a:t>
            </a:r>
            <a:endParaRPr lang="en-US" dirty="0"/>
          </a:p>
        </p:txBody>
      </p:sp>
      <p:sp>
        <p:nvSpPr>
          <p:cNvPr id="3" name="Content Placeholder 2"/>
          <p:cNvSpPr>
            <a:spLocks noGrp="1"/>
          </p:cNvSpPr>
          <p:nvPr>
            <p:ph idx="1"/>
          </p:nvPr>
        </p:nvSpPr>
        <p:spPr/>
        <p:txBody>
          <a:bodyPr>
            <a:normAutofit/>
          </a:bodyPr>
          <a:lstStyle/>
          <a:p>
            <a:r>
              <a:rPr lang="en-US" dirty="0" smtClean="0"/>
              <a:t>July… </a:t>
            </a:r>
          </a:p>
          <a:p>
            <a:pPr lvl="1"/>
            <a:r>
              <a:rPr lang="en-US" dirty="0" smtClean="0"/>
              <a:t>Meet with Georgia Association of School Personnel Administrators at GAEL</a:t>
            </a:r>
          </a:p>
          <a:p>
            <a:pPr lvl="1"/>
            <a:r>
              <a:rPr lang="en-US" dirty="0" smtClean="0"/>
              <a:t>Begin formulating recommendations as a subcommittee based on input and presentations</a:t>
            </a:r>
          </a:p>
          <a:p>
            <a:r>
              <a:rPr lang="en-US" dirty="0" smtClean="0"/>
              <a:t>August/September: Work in conjunction with Funding Subcommittee to flesh out recommendations</a:t>
            </a:r>
          </a:p>
          <a:p>
            <a:pPr marL="0" indent="0">
              <a:buNone/>
            </a:pPr>
            <a:endParaRPr lang="en-US" dirty="0" smtClean="0"/>
          </a:p>
        </p:txBody>
      </p:sp>
    </p:spTree>
    <p:extLst>
      <p:ext uri="{BB962C8B-B14F-4D97-AF65-F5344CB8AC3E}">
        <p14:creationId xmlns:p14="http://schemas.microsoft.com/office/powerpoint/2010/main" val="1624543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pPr algn="ctr"/>
            <a:r>
              <a:rPr lang="en-US" dirty="0" smtClean="0"/>
              <a:t>Questions from Commission Members</a:t>
            </a:r>
            <a:endParaRPr lang="en-US" dirty="0"/>
          </a:p>
        </p:txBody>
      </p:sp>
    </p:spTree>
    <p:extLst>
      <p:ext uri="{BB962C8B-B14F-4D97-AF65-F5344CB8AC3E}">
        <p14:creationId xmlns:p14="http://schemas.microsoft.com/office/powerpoint/2010/main" val="259671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Educational Options / School Choice Subcommittee</a:t>
            </a:r>
            <a:endParaRPr lang="en-US" dirty="0"/>
          </a:p>
        </p:txBody>
      </p:sp>
      <p:sp>
        <p:nvSpPr>
          <p:cNvPr id="3" name="Subtitle 2"/>
          <p:cNvSpPr>
            <a:spLocks noGrp="1"/>
          </p:cNvSpPr>
          <p:nvPr>
            <p:ph type="subTitle" idx="1"/>
          </p:nvPr>
        </p:nvSpPr>
        <p:spPr/>
        <p:txBody>
          <a:bodyPr/>
          <a:lstStyle/>
          <a:p>
            <a:r>
              <a:rPr lang="en-US" dirty="0" smtClean="0"/>
              <a:t>June 23, 2015</a:t>
            </a:r>
            <a:endParaRPr lang="en-US" dirty="0"/>
          </a:p>
        </p:txBody>
      </p:sp>
    </p:spTree>
    <p:extLst>
      <p:ext uri="{BB962C8B-B14F-4D97-AF65-F5344CB8AC3E}">
        <p14:creationId xmlns:p14="http://schemas.microsoft.com/office/powerpoint/2010/main" val="579384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since last meeting</a:t>
            </a:r>
            <a:endParaRPr lang="en-US" dirty="0"/>
          </a:p>
        </p:txBody>
      </p:sp>
      <p:sp>
        <p:nvSpPr>
          <p:cNvPr id="3" name="Content Placeholder 2"/>
          <p:cNvSpPr>
            <a:spLocks noGrp="1"/>
          </p:cNvSpPr>
          <p:nvPr>
            <p:ph idx="1"/>
          </p:nvPr>
        </p:nvSpPr>
        <p:spPr/>
        <p:txBody>
          <a:bodyPr/>
          <a:lstStyle/>
          <a:p>
            <a:r>
              <a:rPr lang="en-US" dirty="0" smtClean="0"/>
              <a:t>Presentations on:</a:t>
            </a:r>
          </a:p>
          <a:p>
            <a:pPr lvl="1"/>
            <a:r>
              <a:rPr lang="en-US" dirty="0" smtClean="0"/>
              <a:t>Educational Savings Accounts</a:t>
            </a:r>
          </a:p>
          <a:p>
            <a:pPr lvl="1"/>
            <a:r>
              <a:rPr lang="en-US" dirty="0" smtClean="0"/>
              <a:t>Student Scholarship Tax Credits</a:t>
            </a:r>
          </a:p>
          <a:p>
            <a:pPr lvl="1"/>
            <a:r>
              <a:rPr lang="en-US" dirty="0" smtClean="0"/>
              <a:t>Special Needs Vouchers</a:t>
            </a:r>
          </a:p>
          <a:p>
            <a:pPr lvl="1"/>
            <a:r>
              <a:rPr lang="en-US" dirty="0" smtClean="0"/>
              <a:t>Homeschooling</a:t>
            </a:r>
          </a:p>
          <a:p>
            <a:pPr lvl="1"/>
            <a:r>
              <a:rPr lang="en-US" dirty="0" smtClean="0"/>
              <a:t>Non-Traditional Educational Centers</a:t>
            </a:r>
            <a:endParaRPr lang="en-US" dirty="0"/>
          </a:p>
        </p:txBody>
      </p:sp>
    </p:spTree>
    <p:extLst>
      <p:ext uri="{BB962C8B-B14F-4D97-AF65-F5344CB8AC3E}">
        <p14:creationId xmlns:p14="http://schemas.microsoft.com/office/powerpoint/2010/main" val="3926772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Briefing on Recent Events</a:t>
            </a:r>
            <a:endParaRPr lang="en-US" dirty="0">
              <a:solidFill>
                <a:srgbClr val="0070C0"/>
              </a:solidFill>
            </a:endParaRPr>
          </a:p>
        </p:txBody>
      </p:sp>
      <p:sp>
        <p:nvSpPr>
          <p:cNvPr id="3" name="Content Placeholder 2"/>
          <p:cNvSpPr>
            <a:spLocks noGrp="1"/>
          </p:cNvSpPr>
          <p:nvPr>
            <p:ph idx="1"/>
          </p:nvPr>
        </p:nvSpPr>
        <p:spPr>
          <a:xfrm>
            <a:off x="609599" y="1639330"/>
            <a:ext cx="6347714" cy="4402033"/>
          </a:xfrm>
        </p:spPr>
        <p:txBody>
          <a:bodyPr>
            <a:noAutofit/>
          </a:bodyPr>
          <a:lstStyle/>
          <a:p>
            <a:r>
              <a:rPr lang="en-US" sz="2000" b="1" dirty="0" smtClean="0"/>
              <a:t>Request to Governor Deal from Legislative Members to delay Funding Formula Committee recommendations</a:t>
            </a:r>
          </a:p>
          <a:p>
            <a:pPr marL="0" indent="0">
              <a:buNone/>
            </a:pPr>
            <a:endParaRPr lang="en-US" sz="2000" b="1" dirty="0" smtClean="0"/>
          </a:p>
          <a:p>
            <a:pPr marL="0" indent="0">
              <a:buNone/>
            </a:pPr>
            <a:endParaRPr lang="en-US" sz="2000" b="1" dirty="0" smtClean="0"/>
          </a:p>
          <a:p>
            <a:r>
              <a:rPr lang="en-US" sz="2000" b="1" dirty="0" smtClean="0"/>
              <a:t>Response from Governor Deal to Legislators</a:t>
            </a:r>
          </a:p>
          <a:p>
            <a:endParaRPr lang="en-US" sz="2000" b="1" dirty="0"/>
          </a:p>
          <a:p>
            <a:pPr marL="0" indent="0">
              <a:buNone/>
            </a:pPr>
            <a:endParaRPr lang="en-US" sz="2000" b="1" dirty="0"/>
          </a:p>
          <a:p>
            <a:r>
              <a:rPr lang="en-US" sz="2000" b="1" dirty="0" smtClean="0"/>
              <a:t>New Deadline for Funding Committee Recommendations:</a:t>
            </a:r>
          </a:p>
          <a:p>
            <a:pPr lvl="1"/>
            <a:r>
              <a:rPr lang="en-US" sz="2000" b="1" dirty="0" smtClean="0"/>
              <a:t>December 18, 2015</a:t>
            </a:r>
            <a:endParaRPr lang="en-US" sz="2000" b="1" dirty="0"/>
          </a:p>
        </p:txBody>
      </p:sp>
    </p:spTree>
    <p:extLst>
      <p:ext uri="{BB962C8B-B14F-4D97-AF65-F5344CB8AC3E}">
        <p14:creationId xmlns:p14="http://schemas.microsoft.com/office/powerpoint/2010/main" val="2483091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Savings Accounts</a:t>
            </a:r>
            <a:endParaRPr lang="en-US" dirty="0"/>
          </a:p>
        </p:txBody>
      </p:sp>
      <p:sp>
        <p:nvSpPr>
          <p:cNvPr id="3" name="Content Placeholder 2"/>
          <p:cNvSpPr>
            <a:spLocks noGrp="1"/>
          </p:cNvSpPr>
          <p:nvPr>
            <p:ph idx="1"/>
          </p:nvPr>
        </p:nvSpPr>
        <p:spPr/>
        <p:txBody>
          <a:bodyPr>
            <a:normAutofit/>
          </a:bodyPr>
          <a:lstStyle/>
          <a:p>
            <a:r>
              <a:rPr lang="en-US" dirty="0" smtClean="0"/>
              <a:t>ESAs are accounts held by parents to use on a wide variety of educational expenses for their child:</a:t>
            </a:r>
          </a:p>
          <a:p>
            <a:pPr lvl="1"/>
            <a:r>
              <a:rPr lang="en-US" dirty="0"/>
              <a:t>Private school </a:t>
            </a:r>
            <a:r>
              <a:rPr lang="en-US" dirty="0" smtClean="0"/>
              <a:t>tuition; Tutoring; Therapy </a:t>
            </a:r>
            <a:r>
              <a:rPr lang="en-US" dirty="0"/>
              <a:t>for students with </a:t>
            </a:r>
            <a:r>
              <a:rPr lang="en-US" dirty="0" smtClean="0"/>
              <a:t>disabilities; Instructional materials/curriculum; Online programs/courses; Exam fees; Savings </a:t>
            </a:r>
            <a:r>
              <a:rPr lang="en-US" dirty="0"/>
              <a:t>for future college </a:t>
            </a:r>
            <a:r>
              <a:rPr lang="en-US" dirty="0" smtClean="0"/>
              <a:t>costs</a:t>
            </a:r>
          </a:p>
          <a:p>
            <a:r>
              <a:rPr lang="en-US" dirty="0"/>
              <a:t>Have been adopted in Florida, Arizona, Tennessee, Mississippi, Nevada</a:t>
            </a:r>
          </a:p>
          <a:p>
            <a:endParaRPr lang="en-US" dirty="0" smtClean="0"/>
          </a:p>
          <a:p>
            <a:pPr marL="342900" lvl="1" indent="0">
              <a:buNone/>
            </a:pPr>
            <a:endParaRPr lang="en-US" dirty="0" smtClean="0"/>
          </a:p>
          <a:p>
            <a:endParaRPr lang="en-US" dirty="0"/>
          </a:p>
        </p:txBody>
      </p:sp>
    </p:spTree>
    <p:extLst>
      <p:ext uri="{BB962C8B-B14F-4D97-AF65-F5344CB8AC3E}">
        <p14:creationId xmlns:p14="http://schemas.microsoft.com/office/powerpoint/2010/main" val="3081077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097726"/>
            <a:ext cx="9201117" cy="421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08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6858000" cy="1600200"/>
          </a:xfrm>
        </p:spPr>
        <p:txBody>
          <a:bodyPr>
            <a:normAutofit fontScale="90000"/>
          </a:bodyPr>
          <a:lstStyle/>
          <a:p>
            <a:r>
              <a:rPr lang="en-US" dirty="0" smtClean="0"/>
              <a:t>Educational Savings Accounts</a:t>
            </a:r>
            <a:br>
              <a:rPr lang="en-US" dirty="0" smtClean="0"/>
            </a:br>
            <a:r>
              <a:rPr lang="en-US" dirty="0" smtClean="0"/>
              <a:t>Lessons learned from other States</a:t>
            </a:r>
            <a:endParaRPr lang="en-US" dirty="0"/>
          </a:p>
        </p:txBody>
      </p:sp>
      <p:sp>
        <p:nvSpPr>
          <p:cNvPr id="3" name="Subtitle 2"/>
          <p:cNvSpPr>
            <a:spLocks noGrp="1"/>
          </p:cNvSpPr>
          <p:nvPr>
            <p:ph type="subTitle" idx="1"/>
          </p:nvPr>
        </p:nvSpPr>
        <p:spPr>
          <a:xfrm>
            <a:off x="204849" y="2057400"/>
            <a:ext cx="7733806" cy="4419600"/>
          </a:xfrm>
        </p:spPr>
        <p:txBody>
          <a:bodyPr>
            <a:normAutofit fontScale="55000" lnSpcReduction="20000"/>
          </a:bodyPr>
          <a:lstStyle/>
          <a:p>
            <a:pPr marL="257175" indent="-257175" algn="l">
              <a:buFont typeface="Arial" panose="020B0604020202020204" pitchFamily="34" charset="0"/>
              <a:buChar char="•"/>
            </a:pPr>
            <a:endParaRPr lang="en-US" dirty="0" smtClean="0"/>
          </a:p>
          <a:p>
            <a:pPr marL="257175" indent="-257175" algn="l">
              <a:buFont typeface="Arial" panose="020B0604020202020204" pitchFamily="34" charset="0"/>
              <a:buChar char="•"/>
            </a:pPr>
            <a:r>
              <a:rPr lang="en-US" dirty="0" smtClean="0">
                <a:solidFill>
                  <a:schemeClr val="tx1"/>
                </a:solidFill>
              </a:rPr>
              <a:t>ESA </a:t>
            </a:r>
            <a:r>
              <a:rPr lang="en-US" dirty="0">
                <a:solidFill>
                  <a:schemeClr val="tx1"/>
                </a:solidFill>
              </a:rPr>
              <a:t>accounts require a robust system of oversight (account monitoring and auditing).</a:t>
            </a:r>
            <a:br>
              <a:rPr lang="en-US" dirty="0">
                <a:solidFill>
                  <a:schemeClr val="tx1"/>
                </a:solidFill>
              </a:rPr>
            </a:br>
            <a:endParaRPr lang="en-US" dirty="0">
              <a:solidFill>
                <a:schemeClr val="tx1"/>
              </a:solidFill>
            </a:endParaRPr>
          </a:p>
          <a:p>
            <a:pPr marL="257175" indent="-257175" algn="l">
              <a:buFont typeface="Arial" panose="020B0604020202020204" pitchFamily="34" charset="0"/>
              <a:buChar char="•"/>
            </a:pPr>
            <a:r>
              <a:rPr lang="en-US" dirty="0">
                <a:solidFill>
                  <a:schemeClr val="tx1"/>
                </a:solidFill>
              </a:rPr>
              <a:t>ESA programs can make use of vendor codes and product codes when the program reaches scale (4,000 or so students).  Until reaching this scale account oversight is labor intensive but feasible.</a:t>
            </a:r>
          </a:p>
          <a:p>
            <a:pPr marL="257175" indent="-257175" algn="l">
              <a:buFont typeface="Arial" panose="020B0604020202020204" pitchFamily="34" charset="0"/>
              <a:buChar char="•"/>
            </a:pPr>
            <a:endParaRPr lang="en-US" dirty="0">
              <a:solidFill>
                <a:schemeClr val="tx1"/>
              </a:solidFill>
            </a:endParaRPr>
          </a:p>
          <a:p>
            <a:pPr marL="257175" indent="-257175" algn="l">
              <a:buFont typeface="Arial" panose="020B0604020202020204" pitchFamily="34" charset="0"/>
              <a:buChar char="•"/>
            </a:pPr>
            <a:r>
              <a:rPr lang="en-US" dirty="0">
                <a:solidFill>
                  <a:schemeClr val="tx1"/>
                </a:solidFill>
              </a:rPr>
              <a:t>Choose your oversight agency/implementer carefully and give them a generous administration allowance that tapers down as the program grows.</a:t>
            </a:r>
          </a:p>
          <a:p>
            <a:pPr marL="257175" indent="-257175" algn="l">
              <a:buFont typeface="Arial" panose="020B0604020202020204" pitchFamily="34" charset="0"/>
              <a:buChar char="•"/>
            </a:pPr>
            <a:endParaRPr lang="en-US" dirty="0">
              <a:solidFill>
                <a:schemeClr val="tx1"/>
              </a:solidFill>
            </a:endParaRPr>
          </a:p>
          <a:p>
            <a:pPr marL="257175" indent="-257175" algn="l">
              <a:buFont typeface="Arial" panose="020B0604020202020204" pitchFamily="34" charset="0"/>
              <a:buChar char="•"/>
            </a:pPr>
            <a:r>
              <a:rPr lang="en-US" dirty="0">
                <a:solidFill>
                  <a:schemeClr val="tx1"/>
                </a:solidFill>
              </a:rPr>
              <a:t>Lawmakers should have a healthy discussion about academic transparency but </a:t>
            </a:r>
            <a:r>
              <a:rPr lang="en-US" dirty="0" smtClean="0">
                <a:solidFill>
                  <a:schemeClr val="tx1"/>
                </a:solidFill>
              </a:rPr>
              <a:t>testing </a:t>
            </a:r>
            <a:r>
              <a:rPr lang="en-US" dirty="0">
                <a:solidFill>
                  <a:schemeClr val="tx1"/>
                </a:solidFill>
              </a:rPr>
              <a:t>should be the responsibility of the parent or guardian in a multi-provider program.</a:t>
            </a:r>
          </a:p>
          <a:p>
            <a:pPr marL="257175" indent="-257175" algn="l">
              <a:buFont typeface="Arial" panose="020B0604020202020204" pitchFamily="34" charset="0"/>
              <a:buChar char="•"/>
            </a:pPr>
            <a:endParaRPr lang="en-US" dirty="0">
              <a:solidFill>
                <a:schemeClr val="tx1"/>
              </a:solidFill>
            </a:endParaRPr>
          </a:p>
          <a:p>
            <a:pPr marL="257175" indent="-257175" algn="l">
              <a:buFont typeface="Arial" panose="020B0604020202020204" pitchFamily="34" charset="0"/>
              <a:buChar char="•"/>
            </a:pPr>
            <a:r>
              <a:rPr lang="en-US" dirty="0">
                <a:solidFill>
                  <a:schemeClr val="tx1"/>
                </a:solidFill>
              </a:rPr>
              <a:t>ESA programs initially require a large amount of administrative rule making, but Arizona and Florida have </a:t>
            </a:r>
            <a:r>
              <a:rPr lang="en-US" dirty="0" smtClean="0">
                <a:solidFill>
                  <a:schemeClr val="tx1"/>
                </a:solidFill>
              </a:rPr>
              <a:t>good rules to work from.</a:t>
            </a:r>
            <a:endParaRPr lang="en-US" dirty="0">
              <a:solidFill>
                <a:schemeClr val="tx1"/>
              </a:solidFill>
            </a:endParaRPr>
          </a:p>
          <a:p>
            <a:endParaRPr lang="en-US" dirty="0"/>
          </a:p>
        </p:txBody>
      </p:sp>
    </p:spTree>
    <p:extLst>
      <p:ext uri="{BB962C8B-B14F-4D97-AF65-F5344CB8AC3E}">
        <p14:creationId xmlns:p14="http://schemas.microsoft.com/office/powerpoint/2010/main" val="1296683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Scholarship Tax Credits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Wide range of perspectives offered</a:t>
            </a:r>
          </a:p>
          <a:p>
            <a:r>
              <a:rPr lang="en-US" dirty="0"/>
              <a:t>Most </a:t>
            </a:r>
            <a:r>
              <a:rPr lang="en-US" dirty="0" smtClean="0"/>
              <a:t>agreed </a:t>
            </a:r>
            <a:r>
              <a:rPr lang="en-US" dirty="0"/>
              <a:t>that </a:t>
            </a:r>
            <a:r>
              <a:rPr lang="en-US" dirty="0" smtClean="0"/>
              <a:t>contribution </a:t>
            </a:r>
            <a:r>
              <a:rPr lang="en-US" dirty="0"/>
              <a:t>limit should be increased, but there was disagreement whether the increase should occur within the existing program or through a new program</a:t>
            </a:r>
          </a:p>
          <a:p>
            <a:r>
              <a:rPr lang="en-US" dirty="0" smtClean="0"/>
              <a:t>Some </a:t>
            </a:r>
            <a:r>
              <a:rPr lang="en-US" dirty="0"/>
              <a:t>discussion of staggered contribution deadlines to increase corporations’ ability to contribute</a:t>
            </a:r>
          </a:p>
          <a:p>
            <a:r>
              <a:rPr lang="en-US" dirty="0" smtClean="0"/>
              <a:t>There </a:t>
            </a:r>
            <a:r>
              <a:rPr lang="en-US" dirty="0"/>
              <a:t>was a sharp difference of opinion regarding whether income limits should be applied to recipients</a:t>
            </a:r>
          </a:p>
          <a:p>
            <a:r>
              <a:rPr lang="en-US" dirty="0" smtClean="0"/>
              <a:t>Nearly </a:t>
            </a:r>
            <a:r>
              <a:rPr lang="en-US" dirty="0"/>
              <a:t>uniform agreement that lost cap dollars should be recovered</a:t>
            </a:r>
          </a:p>
          <a:p>
            <a:endParaRPr lang="en-US" dirty="0"/>
          </a:p>
        </p:txBody>
      </p:sp>
    </p:spTree>
    <p:extLst>
      <p:ext uri="{BB962C8B-B14F-4D97-AF65-F5344CB8AC3E}">
        <p14:creationId xmlns:p14="http://schemas.microsoft.com/office/powerpoint/2010/main" val="2840213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Needs Scholarships</a:t>
            </a:r>
            <a:endParaRPr lang="en-US" dirty="0"/>
          </a:p>
        </p:txBody>
      </p:sp>
      <p:sp>
        <p:nvSpPr>
          <p:cNvPr id="3" name="Content Placeholder 2"/>
          <p:cNvSpPr>
            <a:spLocks noGrp="1"/>
          </p:cNvSpPr>
          <p:nvPr>
            <p:ph idx="1"/>
          </p:nvPr>
        </p:nvSpPr>
        <p:spPr/>
        <p:txBody>
          <a:bodyPr>
            <a:normAutofit/>
          </a:bodyPr>
          <a:lstStyle/>
          <a:p>
            <a:r>
              <a:rPr lang="en-US" sz="1950" dirty="0"/>
              <a:t>Program participation has grown from under 1000 in 2007-08 to over 3000 in 2012-13</a:t>
            </a:r>
          </a:p>
          <a:p>
            <a:r>
              <a:rPr lang="en-US" sz="1950" dirty="0"/>
              <a:t>Average scholarship is $5747, with a range from $2196 - $12,803</a:t>
            </a:r>
          </a:p>
          <a:p>
            <a:r>
              <a:rPr lang="en-US" sz="1950" dirty="0"/>
              <a:t>Growth inhibitors</a:t>
            </a:r>
          </a:p>
          <a:p>
            <a:pPr marL="1085850" lvl="2" indent="-342900">
              <a:spcBef>
                <a:spcPts val="0"/>
              </a:spcBef>
              <a:buClr>
                <a:schemeClr val="dk1"/>
              </a:buClr>
              <a:buSzPct val="100000"/>
            </a:pPr>
            <a:r>
              <a:rPr lang="en" sz="1950" dirty="0"/>
              <a:t>Scholarship amounts	</a:t>
            </a:r>
          </a:p>
          <a:p>
            <a:pPr marL="1085850" lvl="2" indent="-342900">
              <a:spcBef>
                <a:spcPts val="0"/>
              </a:spcBef>
              <a:buClr>
                <a:schemeClr val="dk1"/>
              </a:buClr>
              <a:buSzPct val="100000"/>
            </a:pPr>
            <a:r>
              <a:rPr lang="en" sz="1950" dirty="0"/>
              <a:t>Lack of knowledge of eligibility</a:t>
            </a:r>
          </a:p>
          <a:p>
            <a:pPr marL="1085850" lvl="2" indent="-342900">
              <a:spcBef>
                <a:spcPts val="0"/>
              </a:spcBef>
              <a:buClr>
                <a:schemeClr val="dk1"/>
              </a:buClr>
              <a:buSzPct val="100000"/>
            </a:pPr>
            <a:r>
              <a:rPr lang="en" sz="1950" dirty="0"/>
              <a:t>Lack of flexibility in use of funds</a:t>
            </a:r>
          </a:p>
          <a:p>
            <a:pPr marL="1085850" lvl="2" indent="-342900">
              <a:spcBef>
                <a:spcPts val="0"/>
              </a:spcBef>
              <a:buClr>
                <a:schemeClr val="dk1"/>
              </a:buClr>
              <a:buSzPct val="100000"/>
            </a:pPr>
            <a:r>
              <a:rPr lang="en" sz="1950" dirty="0"/>
              <a:t>Lack of adequate enrollment dates</a:t>
            </a:r>
          </a:p>
          <a:p>
            <a:pPr marL="1085850" lvl="2" indent="-342900">
              <a:spcBef>
                <a:spcPts val="0"/>
              </a:spcBef>
              <a:buClr>
                <a:schemeClr val="dk1"/>
              </a:buClr>
              <a:buSzPct val="100000"/>
            </a:pPr>
            <a:r>
              <a:rPr lang="en" sz="1950" dirty="0"/>
              <a:t>Needs best met in traditional public school</a:t>
            </a:r>
          </a:p>
          <a:p>
            <a:pPr marL="400050" indent="-342900">
              <a:spcBef>
                <a:spcPts val="0"/>
              </a:spcBef>
              <a:buClr>
                <a:schemeClr val="dk1"/>
              </a:buClr>
              <a:buSzPct val="100000"/>
            </a:pPr>
            <a:r>
              <a:rPr lang="en" sz="1950" dirty="0"/>
              <a:t>Sample recommendations</a:t>
            </a:r>
          </a:p>
          <a:p>
            <a:pPr marL="742950" lvl="1" indent="-342900">
              <a:spcBef>
                <a:spcPts val="0"/>
              </a:spcBef>
              <a:buClr>
                <a:schemeClr val="dk1"/>
              </a:buClr>
              <a:buSzPct val="100000"/>
            </a:pPr>
            <a:r>
              <a:rPr lang="en" sz="1950" dirty="0"/>
              <a:t>Expand eligibility</a:t>
            </a:r>
          </a:p>
          <a:p>
            <a:pPr marL="742950" lvl="1" indent="-342900">
              <a:spcBef>
                <a:spcPts val="0"/>
              </a:spcBef>
              <a:buClr>
                <a:schemeClr val="dk1"/>
              </a:buClr>
              <a:buSzPct val="100000"/>
            </a:pPr>
            <a:r>
              <a:rPr lang="en" sz="1950" dirty="0"/>
              <a:t>ESA-style flexibility in use of funds</a:t>
            </a:r>
          </a:p>
          <a:p>
            <a:pPr marL="742950" lvl="1" indent="-342900">
              <a:spcBef>
                <a:spcPts val="0"/>
              </a:spcBef>
              <a:buClr>
                <a:schemeClr val="dk1"/>
              </a:buClr>
              <a:buSzPct val="100000"/>
            </a:pPr>
            <a:r>
              <a:rPr lang="en" sz="1950" dirty="0"/>
              <a:t>Broader data collection</a:t>
            </a:r>
          </a:p>
          <a:p>
            <a:pPr marL="742950" lvl="1" indent="-342900">
              <a:spcBef>
                <a:spcPts val="0"/>
              </a:spcBef>
              <a:buClr>
                <a:schemeClr val="dk1"/>
              </a:buClr>
              <a:buSzPct val="100000"/>
            </a:pPr>
            <a:r>
              <a:rPr lang="en" sz="1950" dirty="0"/>
              <a:t>Supplement to scholarship amount</a:t>
            </a:r>
          </a:p>
          <a:p>
            <a:endParaRPr lang="en-US" dirty="0"/>
          </a:p>
        </p:txBody>
      </p:sp>
    </p:spTree>
    <p:extLst>
      <p:ext uri="{BB962C8B-B14F-4D97-AF65-F5344CB8AC3E}">
        <p14:creationId xmlns:p14="http://schemas.microsoft.com/office/powerpoint/2010/main" val="2696484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Homeschooling</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b="0" i="0" dirty="0" smtClean="0">
                <a:solidFill>
                  <a:srgbClr val="222222"/>
                </a:solidFill>
                <a:effectLst/>
              </a:rPr>
              <a:t>53,000 homeschooled students in 2014, up 24% since 2010</a:t>
            </a:r>
          </a:p>
          <a:p>
            <a:pPr marL="0" indent="0">
              <a:spcBef>
                <a:spcPts val="0"/>
              </a:spcBef>
              <a:buNone/>
            </a:pPr>
            <a:endParaRPr lang="en-US" b="0" i="0" dirty="0" smtClean="0">
              <a:solidFill>
                <a:srgbClr val="222222"/>
              </a:solidFill>
              <a:effectLst/>
            </a:endParaRPr>
          </a:p>
          <a:p>
            <a:pPr>
              <a:spcBef>
                <a:spcPts val="0"/>
              </a:spcBef>
            </a:pPr>
            <a:r>
              <a:rPr lang="en-US" dirty="0">
                <a:solidFill>
                  <a:srgbClr val="222222"/>
                </a:solidFill>
              </a:rPr>
              <a:t>R</a:t>
            </a:r>
            <a:r>
              <a:rPr lang="en-US" b="0" i="0" dirty="0" smtClean="0">
                <a:solidFill>
                  <a:srgbClr val="222222"/>
                </a:solidFill>
                <a:effectLst/>
              </a:rPr>
              <a:t>ecent changes in documentation shifted declaration of intent from local systems to DOE</a:t>
            </a:r>
          </a:p>
          <a:p>
            <a:pPr marL="0" indent="0">
              <a:spcBef>
                <a:spcPts val="0"/>
              </a:spcBef>
              <a:buNone/>
            </a:pPr>
            <a:endParaRPr lang="en-US" b="0" i="0" dirty="0" smtClean="0">
              <a:solidFill>
                <a:srgbClr val="222222"/>
              </a:solidFill>
              <a:effectLst/>
            </a:endParaRPr>
          </a:p>
          <a:p>
            <a:pPr>
              <a:spcBef>
                <a:spcPts val="0"/>
              </a:spcBef>
            </a:pPr>
            <a:r>
              <a:rPr lang="en-US" b="0" i="0" dirty="0" smtClean="0">
                <a:solidFill>
                  <a:srgbClr val="222222"/>
                </a:solidFill>
                <a:effectLst/>
              </a:rPr>
              <a:t>2 key issues:</a:t>
            </a:r>
          </a:p>
          <a:p>
            <a:pPr marL="557213" lvl="1" indent="-214313">
              <a:spcBef>
                <a:spcPts val="0"/>
              </a:spcBef>
              <a:buFont typeface="Courier New" panose="02070309020205020404" pitchFamily="49" charset="0"/>
              <a:buChar char="o"/>
            </a:pPr>
            <a:r>
              <a:rPr lang="en-US" b="0" i="0" dirty="0" smtClean="0">
                <a:solidFill>
                  <a:srgbClr val="222222"/>
                </a:solidFill>
                <a:effectLst/>
              </a:rPr>
              <a:t>challenges in taking PSAT and AP tests</a:t>
            </a:r>
          </a:p>
          <a:p>
            <a:pPr marL="557213" lvl="1" indent="-214313">
              <a:spcBef>
                <a:spcPts val="0"/>
              </a:spcBef>
              <a:buFont typeface="Courier New" panose="02070309020205020404" pitchFamily="49" charset="0"/>
              <a:buChar char="o"/>
            </a:pPr>
            <a:r>
              <a:rPr lang="en-US" b="0" i="0" dirty="0" smtClean="0">
                <a:solidFill>
                  <a:srgbClr val="222222"/>
                </a:solidFill>
                <a:effectLst/>
              </a:rPr>
              <a:t>admissions to USG schools</a:t>
            </a:r>
          </a:p>
          <a:p>
            <a:endParaRPr lang="en-US" dirty="0"/>
          </a:p>
        </p:txBody>
      </p:sp>
    </p:spTree>
    <p:extLst>
      <p:ext uri="{BB962C8B-B14F-4D97-AF65-F5344CB8AC3E}">
        <p14:creationId xmlns:p14="http://schemas.microsoft.com/office/powerpoint/2010/main" val="2822516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Non-Traditional Educational Centers</a:t>
            </a:r>
            <a:endParaRPr lang="en-US" dirty="0"/>
          </a:p>
        </p:txBody>
      </p:sp>
      <p:sp>
        <p:nvSpPr>
          <p:cNvPr id="3" name="Content Placeholder 2"/>
          <p:cNvSpPr>
            <a:spLocks noGrp="1"/>
          </p:cNvSpPr>
          <p:nvPr>
            <p:ph idx="1"/>
          </p:nvPr>
        </p:nvSpPr>
        <p:spPr/>
        <p:txBody>
          <a:bodyPr/>
          <a:lstStyle/>
          <a:p>
            <a:r>
              <a:rPr lang="en-US" dirty="0" smtClean="0"/>
              <a:t>Defined by Georgia Accrediting Commission as those centers serving home-educated students a maximum of 60% of the time, with the students studying at home or other parent-designated location the remainder</a:t>
            </a:r>
          </a:p>
          <a:p>
            <a:r>
              <a:rPr lang="en-US" dirty="0" smtClean="0"/>
              <a:t>Wide range of approaches and formats</a:t>
            </a:r>
          </a:p>
          <a:p>
            <a:r>
              <a:rPr lang="en-US" dirty="0" smtClean="0"/>
              <a:t>Impact of accreditors</a:t>
            </a:r>
          </a:p>
          <a:p>
            <a:endParaRPr lang="en-US" dirty="0"/>
          </a:p>
        </p:txBody>
      </p:sp>
    </p:spTree>
    <p:extLst>
      <p:ext uri="{BB962C8B-B14F-4D97-AF65-F5344CB8AC3E}">
        <p14:creationId xmlns:p14="http://schemas.microsoft.com/office/powerpoint/2010/main" val="1793962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Subcommittee members develop initial drafts of recommendations</a:t>
            </a:r>
          </a:p>
          <a:p>
            <a:r>
              <a:rPr lang="en-US" dirty="0" smtClean="0"/>
              <a:t>Meeting of subcommittee at which drafts are discussed and public comment is taken; no presentations</a:t>
            </a:r>
          </a:p>
          <a:p>
            <a:r>
              <a:rPr lang="en-US" dirty="0" smtClean="0"/>
              <a:t>Subcommittee members revise recommendations based on discussion and comment</a:t>
            </a:r>
          </a:p>
          <a:p>
            <a:r>
              <a:rPr lang="en-US" dirty="0" smtClean="0"/>
              <a:t>Final meeting of subcommittee at which revised recommendations are discussed and voted on</a:t>
            </a:r>
            <a:endParaRPr lang="en-US" dirty="0"/>
          </a:p>
        </p:txBody>
      </p:sp>
    </p:spTree>
    <p:extLst>
      <p:ext uri="{BB962C8B-B14F-4D97-AF65-F5344CB8AC3E}">
        <p14:creationId xmlns:p14="http://schemas.microsoft.com/office/powerpoint/2010/main" val="4038694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1"/>
          </a:xfrm>
        </p:spPr>
        <p:txBody>
          <a:bodyPr/>
          <a:lstStyle/>
          <a:p>
            <a:r>
              <a:rPr lang="en-US" dirty="0" smtClean="0"/>
              <a:t>Q &amp; A from Commissioners</a:t>
            </a:r>
            <a:endParaRPr lang="en-US" dirty="0"/>
          </a:p>
        </p:txBody>
      </p:sp>
      <p:sp>
        <p:nvSpPr>
          <p:cNvPr id="3" name="Content Placeholder 2"/>
          <p:cNvSpPr>
            <a:spLocks noGrp="1"/>
          </p:cNvSpPr>
          <p:nvPr>
            <p:ph idx="1"/>
          </p:nvPr>
        </p:nvSpPr>
        <p:spPr>
          <a:xfrm>
            <a:off x="457200" y="4191000"/>
            <a:ext cx="8229600" cy="1935165"/>
          </a:xfrm>
        </p:spPr>
        <p:txBody>
          <a:bodyPr/>
          <a:lstStyle/>
          <a:p>
            <a:endParaRPr lang="en-US" dirty="0"/>
          </a:p>
        </p:txBody>
      </p:sp>
    </p:spTree>
    <p:extLst>
      <p:ext uri="{BB962C8B-B14F-4D97-AF65-F5344CB8AC3E}">
        <p14:creationId xmlns:p14="http://schemas.microsoft.com/office/powerpoint/2010/main" val="1236169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109728" indent="0">
              <a:buNone/>
            </a:pPr>
            <a:r>
              <a:rPr lang="en-US" dirty="0" smtClean="0"/>
              <a:t>Web-site:</a:t>
            </a:r>
          </a:p>
          <a:p>
            <a:pPr marL="109728" indent="0">
              <a:buNone/>
            </a:pPr>
            <a:r>
              <a:rPr lang="en-US" dirty="0" smtClean="0">
                <a:hlinkClick r:id="rId3"/>
              </a:rPr>
              <a:t>https://gov.georgia.gov/education-reform-commission</a:t>
            </a:r>
            <a:endParaRPr lang="en-US" dirty="0" smtClean="0"/>
          </a:p>
          <a:p>
            <a:pPr marL="109728" indent="0">
              <a:buNone/>
            </a:pPr>
            <a:endParaRPr lang="en-US" dirty="0" smtClean="0"/>
          </a:p>
          <a:p>
            <a:pPr marL="109728" indent="0">
              <a:buNone/>
            </a:pPr>
            <a:endParaRPr lang="en-US" dirty="0"/>
          </a:p>
          <a:p>
            <a:pPr marL="109728" indent="0">
              <a:buNone/>
            </a:pPr>
            <a:r>
              <a:rPr lang="en-US" dirty="0" smtClean="0"/>
              <a:t>E-mail address for public comment:</a:t>
            </a:r>
          </a:p>
          <a:p>
            <a:pPr marL="109728" indent="0">
              <a:buNone/>
            </a:pPr>
            <a:r>
              <a:rPr lang="en-US" dirty="0" smtClean="0"/>
              <a:t>erc@opb.georgia.gov</a:t>
            </a:r>
          </a:p>
          <a:p>
            <a:pPr marL="109728" indent="0">
              <a:buNone/>
            </a:pPr>
            <a:endParaRPr lang="en-US" dirty="0"/>
          </a:p>
        </p:txBody>
      </p:sp>
      <p:sp>
        <p:nvSpPr>
          <p:cNvPr id="3" name="Title 2"/>
          <p:cNvSpPr>
            <a:spLocks noGrp="1"/>
          </p:cNvSpPr>
          <p:nvPr>
            <p:ph type="title"/>
          </p:nvPr>
        </p:nvSpPr>
        <p:spPr/>
        <p:txBody>
          <a:bodyPr>
            <a:normAutofit/>
          </a:bodyPr>
          <a:lstStyle/>
          <a:p>
            <a:r>
              <a:rPr lang="en-US" dirty="0" smtClean="0"/>
              <a:t>Education Reform Commission</a:t>
            </a:r>
            <a:endParaRPr lang="en-US" dirty="0"/>
          </a:p>
        </p:txBody>
      </p:sp>
    </p:spTree>
    <p:extLst>
      <p:ext uri="{BB962C8B-B14F-4D97-AF65-F5344CB8AC3E}">
        <p14:creationId xmlns:p14="http://schemas.microsoft.com/office/powerpoint/2010/main" val="137547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50" y="230222"/>
            <a:ext cx="6347713" cy="82378"/>
          </a:xfrm>
        </p:spPr>
        <p:txBody>
          <a:bodyPr>
            <a:normAutofit fontScale="90000"/>
          </a:bodyPr>
          <a:lstStyle/>
          <a:p>
            <a:endParaRPr lang="en-US" dirty="0"/>
          </a:p>
        </p:txBody>
      </p:sp>
      <p:pic>
        <p:nvPicPr>
          <p:cNvPr id="4" name="Content Placeholder 3"/>
          <p:cNvPicPr>
            <a:picLocks noGrp="1"/>
          </p:cNvPicPr>
          <p:nvPr>
            <p:ph idx="1"/>
          </p:nvPr>
        </p:nvPicPr>
        <p:blipFill>
          <a:blip r:embed="rId3"/>
          <a:stretch>
            <a:fillRect/>
          </a:stretch>
        </p:blipFill>
        <p:spPr>
          <a:xfrm rot="5399999">
            <a:off x="3429001" y="1143001"/>
            <a:ext cx="6857999" cy="4572000"/>
          </a:xfrm>
          <a:prstGeom prst="rect">
            <a:avLst/>
          </a:prstGeom>
        </p:spPr>
      </p:pic>
      <p:pic>
        <p:nvPicPr>
          <p:cNvPr id="5" name="Picture 4"/>
          <p:cNvPicPr/>
          <p:nvPr/>
        </p:nvPicPr>
        <p:blipFill>
          <a:blip r:embed="rId4"/>
          <a:stretch>
            <a:fillRect/>
          </a:stretch>
        </p:blipFill>
        <p:spPr>
          <a:xfrm>
            <a:off x="24710" y="0"/>
            <a:ext cx="4394890" cy="6858000"/>
          </a:xfrm>
          <a:prstGeom prst="rect">
            <a:avLst/>
          </a:prstGeom>
        </p:spPr>
      </p:pic>
    </p:spTree>
    <p:extLst>
      <p:ext uri="{BB962C8B-B14F-4D97-AF65-F5344CB8AC3E}">
        <p14:creationId xmlns:p14="http://schemas.microsoft.com/office/powerpoint/2010/main" val="2368381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Preliminary Consensus To Date</a:t>
            </a:r>
            <a:endParaRPr lang="en-US" dirty="0">
              <a:solidFill>
                <a:srgbClr val="0070C0"/>
              </a:solidFill>
            </a:endParaRPr>
          </a:p>
        </p:txBody>
      </p:sp>
      <p:sp>
        <p:nvSpPr>
          <p:cNvPr id="3" name="Content Placeholder 2"/>
          <p:cNvSpPr>
            <a:spLocks noGrp="1"/>
          </p:cNvSpPr>
          <p:nvPr>
            <p:ph idx="1"/>
          </p:nvPr>
        </p:nvSpPr>
        <p:spPr/>
        <p:txBody>
          <a:bodyPr/>
          <a:lstStyle/>
          <a:p>
            <a:r>
              <a:rPr lang="en-US" b="1" dirty="0" smtClean="0"/>
              <a:t>Grade bands in formula will include:</a:t>
            </a:r>
          </a:p>
          <a:p>
            <a:pPr lvl="1"/>
            <a:r>
              <a:rPr lang="en-US" b="1" dirty="0" smtClean="0"/>
              <a:t>K-3 </a:t>
            </a:r>
          </a:p>
          <a:p>
            <a:pPr lvl="1"/>
            <a:r>
              <a:rPr lang="en-US" b="1" dirty="0" smtClean="0"/>
              <a:t>4-8</a:t>
            </a:r>
          </a:p>
          <a:p>
            <a:pPr lvl="1"/>
            <a:r>
              <a:rPr lang="en-US" b="1" dirty="0" smtClean="0"/>
              <a:t>9-12</a:t>
            </a:r>
          </a:p>
          <a:p>
            <a:pPr lvl="1"/>
            <a:endParaRPr lang="en-US" b="1" dirty="0"/>
          </a:p>
          <a:p>
            <a:r>
              <a:rPr lang="en-US" b="1" dirty="0" smtClean="0"/>
              <a:t>Grades 4-8 will serve as the base weight for student funding.</a:t>
            </a:r>
            <a:endParaRPr lang="en-US" b="1" dirty="0"/>
          </a:p>
          <a:p>
            <a:pPr lvl="1"/>
            <a:endParaRPr lang="en-US" b="1" dirty="0"/>
          </a:p>
          <a:p>
            <a:r>
              <a:rPr lang="en-US" b="1" dirty="0" smtClean="0"/>
              <a:t>Specific student characteristics and state initiatives will be weighted.</a:t>
            </a:r>
          </a:p>
        </p:txBody>
      </p:sp>
    </p:spTree>
    <p:extLst>
      <p:ext uri="{BB962C8B-B14F-4D97-AF65-F5344CB8AC3E}">
        <p14:creationId xmlns:p14="http://schemas.microsoft.com/office/powerpoint/2010/main" val="2037642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Characteristics/Initiative to be Weighted</a:t>
            </a:r>
            <a:endParaRPr lang="en-US" dirty="0">
              <a:solidFill>
                <a:srgbClr val="0070C0"/>
              </a:solidFill>
            </a:endParaRPr>
          </a:p>
        </p:txBody>
      </p:sp>
      <p:sp>
        <p:nvSpPr>
          <p:cNvPr id="3" name="Content Placeholder 2"/>
          <p:cNvSpPr>
            <a:spLocks noGrp="1"/>
          </p:cNvSpPr>
          <p:nvPr>
            <p:ph idx="1"/>
          </p:nvPr>
        </p:nvSpPr>
        <p:spPr>
          <a:xfrm>
            <a:off x="609598" y="1524000"/>
            <a:ext cx="7315201" cy="4517363"/>
          </a:xfrm>
        </p:spPr>
        <p:txBody>
          <a:bodyPr>
            <a:normAutofit fontScale="92500" lnSpcReduction="10000"/>
          </a:bodyPr>
          <a:lstStyle/>
          <a:p>
            <a:endParaRPr lang="en-US" dirty="0">
              <a:solidFill>
                <a:schemeClr val="tx1"/>
              </a:solidFill>
            </a:endParaRPr>
          </a:p>
          <a:p>
            <a:r>
              <a:rPr lang="en-US" b="1" dirty="0" smtClean="0">
                <a:solidFill>
                  <a:schemeClr val="tx1"/>
                </a:solidFill>
              </a:rPr>
              <a:t>Students in Grades K-3 will be weighted to support reading on grade level by Grade 3.</a:t>
            </a:r>
          </a:p>
          <a:p>
            <a:endParaRPr lang="en-US" b="1" dirty="0" smtClean="0">
              <a:solidFill>
                <a:schemeClr val="tx1"/>
              </a:solidFill>
            </a:endParaRPr>
          </a:p>
          <a:p>
            <a:r>
              <a:rPr lang="en-US" b="1" dirty="0" smtClean="0">
                <a:solidFill>
                  <a:schemeClr val="tx1"/>
                </a:solidFill>
              </a:rPr>
              <a:t>Students in Grades 9 – 12 will be weighted to acknowledge increased costs of college and career ready preparation. </a:t>
            </a:r>
          </a:p>
          <a:p>
            <a:pPr marL="0" indent="0">
              <a:buNone/>
            </a:pPr>
            <a:endParaRPr lang="en-US" b="1" dirty="0" smtClean="0">
              <a:solidFill>
                <a:schemeClr val="tx1"/>
              </a:solidFill>
            </a:endParaRPr>
          </a:p>
          <a:p>
            <a:r>
              <a:rPr lang="en-US" b="1" dirty="0" smtClean="0">
                <a:solidFill>
                  <a:schemeClr val="tx1"/>
                </a:solidFill>
              </a:rPr>
              <a:t>Gifted students will be weighted to acknowledge extra expense of courses and activities.</a:t>
            </a:r>
          </a:p>
        </p:txBody>
      </p:sp>
    </p:spTree>
    <p:extLst>
      <p:ext uri="{BB962C8B-B14F-4D97-AF65-F5344CB8AC3E}">
        <p14:creationId xmlns:p14="http://schemas.microsoft.com/office/powerpoint/2010/main" val="379970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7924801" cy="1828800"/>
          </a:xfrm>
        </p:spPr>
        <p:txBody>
          <a:bodyPr>
            <a:normAutofit fontScale="90000"/>
          </a:bodyPr>
          <a:lstStyle/>
          <a:p>
            <a:pPr algn="ctr"/>
            <a:r>
              <a:rPr lang="en-US" dirty="0" smtClean="0">
                <a:solidFill>
                  <a:srgbClr val="0070C0"/>
                </a:solidFill>
              </a:rPr>
              <a:t>Preliminary Consensus Reached But Additional Information Requested</a:t>
            </a:r>
            <a:endParaRPr lang="en-US" dirty="0">
              <a:solidFill>
                <a:srgbClr val="0070C0"/>
              </a:solidFill>
            </a:endParaRPr>
          </a:p>
        </p:txBody>
      </p:sp>
      <p:sp>
        <p:nvSpPr>
          <p:cNvPr id="3" name="Content Placeholder 2"/>
          <p:cNvSpPr>
            <a:spLocks noGrp="1"/>
          </p:cNvSpPr>
          <p:nvPr>
            <p:ph idx="1"/>
          </p:nvPr>
        </p:nvSpPr>
        <p:spPr>
          <a:xfrm>
            <a:off x="609598" y="1981200"/>
            <a:ext cx="7848601" cy="4495800"/>
          </a:xfrm>
        </p:spPr>
        <p:txBody>
          <a:bodyPr>
            <a:normAutofit/>
          </a:bodyPr>
          <a:lstStyle/>
          <a:p>
            <a:r>
              <a:rPr lang="en-US" sz="2200" dirty="0">
                <a:solidFill>
                  <a:schemeClr val="tx1"/>
                </a:solidFill>
              </a:rPr>
              <a:t>Students with </a:t>
            </a:r>
            <a:r>
              <a:rPr lang="en-US" sz="2200" dirty="0" smtClean="0">
                <a:solidFill>
                  <a:schemeClr val="tx1"/>
                </a:solidFill>
              </a:rPr>
              <a:t>Disabilities will be weighted. </a:t>
            </a:r>
            <a:r>
              <a:rPr lang="en-US" sz="2200" dirty="0">
                <a:solidFill>
                  <a:schemeClr val="tx1"/>
                </a:solidFill>
              </a:rPr>
              <a:t>Staff working with DOE to provide additional information on </a:t>
            </a:r>
            <a:r>
              <a:rPr lang="en-US" sz="2200" dirty="0" smtClean="0">
                <a:solidFill>
                  <a:schemeClr val="tx1"/>
                </a:solidFill>
              </a:rPr>
              <a:t>specific cost factors.</a:t>
            </a:r>
            <a:endParaRPr lang="en-US" sz="2200" dirty="0">
              <a:solidFill>
                <a:schemeClr val="tx1"/>
              </a:solidFill>
            </a:endParaRPr>
          </a:p>
          <a:p>
            <a:r>
              <a:rPr lang="en-US" sz="2200" dirty="0">
                <a:solidFill>
                  <a:schemeClr val="tx1"/>
                </a:solidFill>
              </a:rPr>
              <a:t>CTAE students in </a:t>
            </a:r>
            <a:r>
              <a:rPr lang="en-US" sz="2200" dirty="0" smtClean="0">
                <a:solidFill>
                  <a:schemeClr val="tx1"/>
                </a:solidFill>
              </a:rPr>
              <a:t>9-12 will be weighted. </a:t>
            </a:r>
            <a:r>
              <a:rPr lang="en-US" sz="2200" dirty="0">
                <a:solidFill>
                  <a:schemeClr val="tx1"/>
                </a:solidFill>
              </a:rPr>
              <a:t>Discussion will continue on weighting CTAE students in grades 6-8</a:t>
            </a:r>
            <a:r>
              <a:rPr lang="en-US" sz="2200" dirty="0" smtClean="0">
                <a:solidFill>
                  <a:schemeClr val="tx1"/>
                </a:solidFill>
              </a:rPr>
              <a:t>.</a:t>
            </a:r>
            <a:r>
              <a:rPr lang="en-US" sz="2200" dirty="0">
                <a:solidFill>
                  <a:schemeClr val="tx1"/>
                </a:solidFill>
              </a:rPr>
              <a:t> </a:t>
            </a:r>
            <a:endParaRPr lang="en-US" sz="2200" dirty="0" smtClean="0">
              <a:solidFill>
                <a:schemeClr val="tx1"/>
              </a:solidFill>
            </a:endParaRPr>
          </a:p>
          <a:p>
            <a:r>
              <a:rPr lang="en-US" sz="2200" dirty="0" smtClean="0">
                <a:solidFill>
                  <a:schemeClr val="tx1"/>
                </a:solidFill>
              </a:rPr>
              <a:t>ESOL students will be weighted.  </a:t>
            </a:r>
            <a:r>
              <a:rPr lang="en-US" sz="2200" dirty="0">
                <a:solidFill>
                  <a:schemeClr val="tx1"/>
                </a:solidFill>
              </a:rPr>
              <a:t>Additional information requested on exit protocols.</a:t>
            </a:r>
          </a:p>
          <a:p>
            <a:r>
              <a:rPr lang="en-US" sz="2200" dirty="0">
                <a:solidFill>
                  <a:schemeClr val="tx1"/>
                </a:solidFill>
              </a:rPr>
              <a:t>Economically </a:t>
            </a:r>
            <a:r>
              <a:rPr lang="en-US" sz="2200" dirty="0" smtClean="0">
                <a:solidFill>
                  <a:schemeClr val="tx1"/>
                </a:solidFill>
              </a:rPr>
              <a:t>Disadvantaged students will be weighted.  </a:t>
            </a:r>
            <a:r>
              <a:rPr lang="en-US" sz="2200" dirty="0">
                <a:solidFill>
                  <a:schemeClr val="tx1"/>
                </a:solidFill>
              </a:rPr>
              <a:t>Additional information requested on how DOE uses Census Data to determine Title I allocations to districts.</a:t>
            </a:r>
          </a:p>
          <a:p>
            <a:endParaRPr lang="en-US" dirty="0" smtClean="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186899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Items for Continued Discussion</a:t>
            </a:r>
            <a:endParaRPr lang="en-US" dirty="0">
              <a:solidFill>
                <a:srgbClr val="0070C0"/>
              </a:solidFill>
            </a:endParaRPr>
          </a:p>
        </p:txBody>
      </p:sp>
      <p:sp>
        <p:nvSpPr>
          <p:cNvPr id="3" name="Content Placeholder 2"/>
          <p:cNvSpPr>
            <a:spLocks noGrp="1"/>
          </p:cNvSpPr>
          <p:nvPr>
            <p:ph idx="1"/>
          </p:nvPr>
        </p:nvSpPr>
        <p:spPr>
          <a:xfrm>
            <a:off x="457200" y="1481328"/>
            <a:ext cx="8229600" cy="5071872"/>
          </a:xfrm>
        </p:spPr>
        <p:txBody>
          <a:bodyPr>
            <a:normAutofit fontScale="85000" lnSpcReduction="20000"/>
          </a:bodyPr>
          <a:lstStyle/>
          <a:p>
            <a:r>
              <a:rPr lang="en-US" dirty="0" smtClean="0"/>
              <a:t>Should committee determine the total cost of education and/or the costs of various components that will go into the formula base?</a:t>
            </a:r>
          </a:p>
          <a:p>
            <a:r>
              <a:rPr lang="en-US" dirty="0"/>
              <a:t>What are the funding mechanisms of other States who perform better academically on NAEP than Georgia?</a:t>
            </a:r>
          </a:p>
          <a:p>
            <a:r>
              <a:rPr lang="en-US" dirty="0" smtClean="0"/>
              <a:t>Should Teacher Training and Experience be in the base?</a:t>
            </a:r>
          </a:p>
          <a:p>
            <a:r>
              <a:rPr lang="en-US" dirty="0" smtClean="0"/>
              <a:t>If T &amp; E goes into the base, how might the State transition from current use of T &amp; E to a more flexible teacher salary schedule?</a:t>
            </a:r>
          </a:p>
          <a:p>
            <a:r>
              <a:rPr lang="en-US" dirty="0" smtClean="0"/>
              <a:t>How might the State incentivize a consolidation of services in small districts?</a:t>
            </a:r>
          </a:p>
          <a:p>
            <a:r>
              <a:rPr lang="en-US" dirty="0" smtClean="0"/>
              <a:t>How can transportation costs be included in a low-enrollment categorical grant to replace </a:t>
            </a:r>
            <a:r>
              <a:rPr lang="en-US" dirty="0" err="1" smtClean="0"/>
              <a:t>Sparsity</a:t>
            </a:r>
            <a:r>
              <a:rPr lang="en-US" dirty="0"/>
              <a:t> </a:t>
            </a:r>
            <a:r>
              <a:rPr lang="en-US" dirty="0" smtClean="0"/>
              <a:t>grant?</a:t>
            </a:r>
          </a:p>
          <a:p>
            <a:pPr marL="0" indent="0">
              <a:buNone/>
            </a:pPr>
            <a:endParaRPr lang="en-US" dirty="0" smtClean="0"/>
          </a:p>
          <a:p>
            <a:endParaRPr lang="en-US" dirty="0"/>
          </a:p>
        </p:txBody>
      </p:sp>
    </p:spTree>
    <p:extLst>
      <p:ext uri="{BB962C8B-B14F-4D97-AF65-F5344CB8AC3E}">
        <p14:creationId xmlns:p14="http://schemas.microsoft.com/office/powerpoint/2010/main" val="1310584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fontAlgn="auto">
          <a:spcBef>
            <a:spcPts val="0"/>
          </a:spcBef>
          <a:spcAft>
            <a:spcPts val="0"/>
          </a:spcAft>
          <a:defRPr sz="2000" dirty="0">
            <a:latin typeface="+mn-lt"/>
          </a:defRPr>
        </a:defPPr>
      </a:lstStyle>
    </a:txDef>
  </a:objectDefaults>
  <a:extraClrSchemeLst/>
  <a:extLst>
    <a:ext uri="{05A4C25C-085E-4340-85A3-A5531E510DB2}">
      <thm15:themeFamily xmlns:thm15="http://schemas.microsoft.com/office/thememl/2012/main" name="Blank.potx" id="{FA20C9AA-D707-45A0-B8C7-60CF1981A057}" vid="{64820B02-D8CC-4A3F-B2F7-364E30C3078C}"/>
    </a:ext>
  </a:extLst>
</a:theme>
</file>

<file path=ppt/theme/theme3.xml><?xml version="1.0" encoding="utf-8"?>
<a:theme xmlns:a="http://schemas.openxmlformats.org/drawingml/2006/main" name="View">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003C6B"/>
    </a:accent1>
    <a:accent2>
      <a:srgbClr val="0881D3"/>
    </a:accent2>
    <a:accent3>
      <a:srgbClr val="FCB017"/>
    </a:accent3>
    <a:accent4>
      <a:srgbClr val="FF630E"/>
    </a:accent4>
    <a:accent5>
      <a:srgbClr val="5B0000"/>
    </a:accent5>
    <a:accent6>
      <a:srgbClr val="D19049"/>
    </a:accent6>
    <a:hlink>
      <a:srgbClr val="00A3D6"/>
    </a:hlink>
    <a:folHlink>
      <a:srgbClr val="694F0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003C6B"/>
    </a:accent1>
    <a:accent2>
      <a:srgbClr val="0881D3"/>
    </a:accent2>
    <a:accent3>
      <a:srgbClr val="FCB017"/>
    </a:accent3>
    <a:accent4>
      <a:srgbClr val="FF630E"/>
    </a:accent4>
    <a:accent5>
      <a:srgbClr val="5B0000"/>
    </a:accent5>
    <a:accent6>
      <a:srgbClr val="D19049"/>
    </a:accent6>
    <a:hlink>
      <a:srgbClr val="00A3D6"/>
    </a:hlink>
    <a:folHlink>
      <a:srgbClr val="694F0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142</TotalTime>
  <Words>1928</Words>
  <Application>Microsoft Office PowerPoint</Application>
  <PresentationFormat>On-screen Show (4:3)</PresentationFormat>
  <Paragraphs>318</Paragraphs>
  <Slides>49</Slides>
  <Notes>16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49</vt:i4>
      </vt:variant>
    </vt:vector>
  </HeadingPairs>
  <TitlesOfParts>
    <vt:vector size="66" baseType="lpstr">
      <vt:lpstr>Aharoni</vt:lpstr>
      <vt:lpstr>Arial</vt:lpstr>
      <vt:lpstr>Arial Narrow</vt:lpstr>
      <vt:lpstr>Calibri</vt:lpstr>
      <vt:lpstr>Century Schoolbook</vt:lpstr>
      <vt:lpstr>Courier New</vt:lpstr>
      <vt:lpstr>Gill Sans</vt:lpstr>
      <vt:lpstr>Lucida Sans Unicode</vt:lpstr>
      <vt:lpstr>Times New Roman</vt:lpstr>
      <vt:lpstr>Verdana</vt:lpstr>
      <vt:lpstr>Wingdings 2</vt:lpstr>
      <vt:lpstr>Wingdings 3</vt:lpstr>
      <vt:lpstr>Concourse</vt:lpstr>
      <vt:lpstr>2_White with Blue Bar Segoe Template</vt:lpstr>
      <vt:lpstr>View</vt:lpstr>
      <vt:lpstr>Office Theme</vt:lpstr>
      <vt:lpstr>1_Office Theme</vt:lpstr>
      <vt:lpstr> Education Reform Commission  WELCOME </vt:lpstr>
      <vt:lpstr> AGENDA </vt:lpstr>
      <vt:lpstr>Funding Formula Committee </vt:lpstr>
      <vt:lpstr>Briefing on Recent Events</vt:lpstr>
      <vt:lpstr>PowerPoint Presentation</vt:lpstr>
      <vt:lpstr>Preliminary Consensus To Date</vt:lpstr>
      <vt:lpstr>Characteristics/Initiative to be Weighted</vt:lpstr>
      <vt:lpstr>Preliminary Consensus Reached But Additional Information Requested</vt:lpstr>
      <vt:lpstr>Items for Continued Discussion</vt:lpstr>
      <vt:lpstr>Questions from Commission Members</vt:lpstr>
      <vt:lpstr>Early Childhood Education Subcommittee  Update</vt:lpstr>
      <vt:lpstr>Governor Deal’s Charge</vt:lpstr>
      <vt:lpstr>Goal of the Subcommittee </vt:lpstr>
      <vt:lpstr>Quality Rated – What? </vt:lpstr>
      <vt:lpstr>Quality Rated – Why? </vt:lpstr>
      <vt:lpstr>Quality Rated – Where Are We Now? </vt:lpstr>
      <vt:lpstr>Strategies to Increase Access to Quality** </vt:lpstr>
      <vt:lpstr>Using Tax Policy </vt:lpstr>
      <vt:lpstr>Louisiana's School Readiness Tax Credits</vt:lpstr>
      <vt:lpstr>Effects of Provider Credit</vt:lpstr>
      <vt:lpstr>Effects of the Parent Credit</vt:lpstr>
      <vt:lpstr>Using Child Care Subsidy Policy </vt:lpstr>
      <vt:lpstr>CAPS and Quality Rated</vt:lpstr>
      <vt:lpstr>Under Consideration</vt:lpstr>
      <vt:lpstr>Questions from Commission Members</vt:lpstr>
      <vt:lpstr>Move on When Ready Update</vt:lpstr>
      <vt:lpstr>Charge to MOWR Subcommittee</vt:lpstr>
      <vt:lpstr>MOWR | Education  Committees’ Updates</vt:lpstr>
      <vt:lpstr>Henry County School  Teachers &amp; Administrators</vt:lpstr>
      <vt:lpstr>National History Day Project</vt:lpstr>
      <vt:lpstr>3 Pathways for HIGH SCHOOL STUDENTS</vt:lpstr>
      <vt:lpstr>Questions?</vt:lpstr>
      <vt:lpstr>Teacher Recruitment, Retention and Compensation </vt:lpstr>
      <vt:lpstr>Since our last meeting…</vt:lpstr>
      <vt:lpstr>Where we are going….</vt:lpstr>
      <vt:lpstr>In the weeks to come….</vt:lpstr>
      <vt:lpstr>Questions from Commission Members</vt:lpstr>
      <vt:lpstr>Educational Options / School Choice Subcommittee</vt:lpstr>
      <vt:lpstr>Progress since last meeting</vt:lpstr>
      <vt:lpstr>Educational Savings Accounts</vt:lpstr>
      <vt:lpstr>PowerPoint Presentation</vt:lpstr>
      <vt:lpstr>Educational Savings Accounts Lessons learned from other States</vt:lpstr>
      <vt:lpstr>Student Scholarship Tax Credits</vt:lpstr>
      <vt:lpstr>Special Needs Scholarships</vt:lpstr>
      <vt:lpstr>Homeschooling</vt:lpstr>
      <vt:lpstr>Non-Traditional Educational Centers</vt:lpstr>
      <vt:lpstr>Next steps</vt:lpstr>
      <vt:lpstr>Q &amp; A from Commissioners</vt:lpstr>
      <vt:lpstr>Education Reform Commission</vt:lpstr>
    </vt:vector>
  </TitlesOfParts>
  <Company>Georgia Office of Planning and Budget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Reform Commission  Agenda February 5, 2015</dc:title>
  <dc:creator>Andrews, Susan</dc:creator>
  <cp:lastModifiedBy>Andrews, Susan</cp:lastModifiedBy>
  <cp:revision>29</cp:revision>
  <dcterms:created xsi:type="dcterms:W3CDTF">2015-02-02T20:17:02Z</dcterms:created>
  <dcterms:modified xsi:type="dcterms:W3CDTF">2015-06-22T14:10:15Z</dcterms:modified>
</cp:coreProperties>
</file>